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17" r:id="rId2"/>
    <p:sldId id="314" r:id="rId3"/>
    <p:sldId id="337" r:id="rId4"/>
    <p:sldId id="338" r:id="rId5"/>
    <p:sldId id="339" r:id="rId6"/>
    <p:sldId id="343" r:id="rId7"/>
    <p:sldId id="344" r:id="rId8"/>
    <p:sldId id="341" r:id="rId9"/>
    <p:sldId id="340" r:id="rId10"/>
    <p:sldId id="345" r:id="rId11"/>
    <p:sldId id="347" r:id="rId12"/>
    <p:sldId id="350" r:id="rId13"/>
    <p:sldId id="348" r:id="rId14"/>
    <p:sldId id="325" r:id="rId15"/>
    <p:sldId id="358" r:id="rId16"/>
    <p:sldId id="319" r:id="rId17"/>
    <p:sldId id="318" r:id="rId18"/>
    <p:sldId id="359" r:id="rId19"/>
    <p:sldId id="360" r:id="rId20"/>
    <p:sldId id="321" r:id="rId21"/>
    <p:sldId id="354" r:id="rId22"/>
    <p:sldId id="353" r:id="rId23"/>
    <p:sldId id="356" r:id="rId24"/>
    <p:sldId id="357" r:id="rId25"/>
    <p:sldId id="355" r:id="rId26"/>
    <p:sldId id="362" r:id="rId27"/>
    <p:sldId id="323" r:id="rId28"/>
    <p:sldId id="322" r:id="rId29"/>
    <p:sldId id="324" r:id="rId30"/>
    <p:sldId id="326" r:id="rId31"/>
    <p:sldId id="328" r:id="rId32"/>
    <p:sldId id="329" r:id="rId33"/>
    <p:sldId id="336" r:id="rId34"/>
    <p:sldId id="330" r:id="rId35"/>
    <p:sldId id="363" r:id="rId3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34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BB015-A700-43FD-ACF0-851F13D6ABA6}" type="datetimeFigureOut">
              <a:rPr lang="tr-TR" smtClean="0"/>
              <a:t>07.04.2019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C8A74-DA6E-4FE0-9858-1EC493FA8CB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2903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07.04.2019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07.04.2019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07.04.2019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07.04.2019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07.04.2019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07.04.2019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07.04.2019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07.04.2019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07.04.2019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07.04.2019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07.04.2019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07.04.2019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68" y="116632"/>
            <a:ext cx="2321793" cy="232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08193" y="2564904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002060"/>
                </a:solidFill>
              </a:rPr>
              <a:t>ERZURUM ÜNİVERSİTELERİ MEZUNLARI </a:t>
            </a:r>
            <a:endParaRPr lang="tr-TR" sz="2400" b="1" dirty="0" smtClean="0">
              <a:solidFill>
                <a:srgbClr val="002060"/>
              </a:solidFill>
            </a:endParaRPr>
          </a:p>
          <a:p>
            <a:pPr algn="ctr"/>
            <a:r>
              <a:rPr lang="tr-TR" sz="2400" b="1" dirty="0" smtClean="0">
                <a:solidFill>
                  <a:srgbClr val="002060"/>
                </a:solidFill>
              </a:rPr>
              <a:t>MTTB </a:t>
            </a:r>
            <a:r>
              <a:rPr lang="tr-TR" sz="2400" b="1" dirty="0">
                <a:solidFill>
                  <a:srgbClr val="002060"/>
                </a:solidFill>
              </a:rPr>
              <a:t>CAMİASI DERNEĞİ </a:t>
            </a:r>
          </a:p>
        </p:txBody>
      </p:sp>
      <p:sp>
        <p:nvSpPr>
          <p:cNvPr id="4" name="Dikdörtgen 3"/>
          <p:cNvSpPr/>
          <p:nvPr/>
        </p:nvSpPr>
        <p:spPr>
          <a:xfrm rot="10800000" flipV="1">
            <a:off x="700011" y="3432195"/>
            <a:ext cx="80732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600" b="1" dirty="0">
                <a:solidFill>
                  <a:srgbClr val="00B050"/>
                </a:solidFill>
              </a:rPr>
              <a:t>3</a:t>
            </a:r>
            <a:r>
              <a:rPr lang="tr-TR" sz="2600" b="1" dirty="0" smtClean="0">
                <a:solidFill>
                  <a:srgbClr val="00B050"/>
                </a:solidFill>
              </a:rPr>
              <a:t>. YÜKSEK </a:t>
            </a:r>
            <a:r>
              <a:rPr lang="tr-TR" sz="2600" b="1" dirty="0">
                <a:solidFill>
                  <a:srgbClr val="00B050"/>
                </a:solidFill>
              </a:rPr>
              <a:t>İSTİŞARE </a:t>
            </a:r>
            <a:r>
              <a:rPr lang="tr-TR" sz="2600" b="1" dirty="0" smtClean="0">
                <a:solidFill>
                  <a:srgbClr val="00B050"/>
                </a:solidFill>
              </a:rPr>
              <a:t>KURULU TOPLANTISI </a:t>
            </a:r>
            <a:endParaRPr lang="tr-TR" sz="2600" b="1" dirty="0">
              <a:solidFill>
                <a:srgbClr val="00B050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 rot="10800000" flipV="1">
            <a:off x="701309" y="6332861"/>
            <a:ext cx="8073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5-6-7 NİSAN </a:t>
            </a:r>
            <a:r>
              <a:rPr lang="tr-TR" sz="2400" b="1" dirty="0" smtClean="0">
                <a:solidFill>
                  <a:srgbClr val="C00000"/>
                </a:solidFill>
              </a:rPr>
              <a:t>2019  -  AFYON</a:t>
            </a:r>
            <a:endParaRPr lang="tr-TR" sz="2400" b="1" dirty="0">
              <a:solidFill>
                <a:srgbClr val="C0000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644285" y="4203043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«TÜRKİYE’DE </a:t>
            </a:r>
            <a:r>
              <a:rPr lang="tr-TR" sz="3200" b="1" dirty="0">
                <a:solidFill>
                  <a:srgbClr val="FF0000"/>
                </a:solidFill>
              </a:rPr>
              <a:t>BÜYÜKBAŞ VE </a:t>
            </a:r>
            <a:endParaRPr lang="tr-TR" sz="3200" b="1" dirty="0" smtClean="0">
              <a:solidFill>
                <a:srgbClr val="FF0000"/>
              </a:solidFill>
            </a:endParaRPr>
          </a:p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KÜÇÜKBAŞ HAYVANCILIK»</a:t>
            </a:r>
            <a:endParaRPr lang="tr-TR" sz="3200" dirty="0">
              <a:solidFill>
                <a:srgbClr val="FF0000"/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2413556" y="5640363"/>
            <a:ext cx="4618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7030A0"/>
                </a:solidFill>
              </a:rPr>
              <a:t>MUSTAFA DİNEK - MEHMET TAŞAN</a:t>
            </a:r>
            <a:endParaRPr lang="tr-TR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522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857929"/>
              </p:ext>
            </p:extLst>
          </p:nvPr>
        </p:nvGraphicFramePr>
        <p:xfrm>
          <a:off x="467544" y="1266654"/>
          <a:ext cx="8424935" cy="54027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2463"/>
                <a:gridCol w="1405887"/>
                <a:gridCol w="1280901"/>
                <a:gridCol w="1356267"/>
                <a:gridCol w="1073803"/>
                <a:gridCol w="1585614"/>
              </a:tblGrid>
              <a:tr h="3859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 </a:t>
                      </a:r>
                      <a:endParaRPr lang="tr-T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Kesilen hayvan sayısı (baş) 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859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YILLAR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Sığır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Koyun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Keçi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Manda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Toplam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  <a:tr h="3859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2010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2.602.246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6.873.626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1.219.504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15.720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10.711.096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  <a:tr h="3859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2011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2.571.765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5.479.546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1.254.092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7.255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9.312.658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  <a:tr h="3859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2012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2.791.034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4.541.122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926.799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7.426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8.266.381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  <a:tr h="3859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2013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3.430.723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4.958.226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1.340.909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2.403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9.732.261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  <a:tr h="3859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2014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3.712.281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5.197.289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1.570.239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2.176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10.481.985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  <a:tr h="3859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2015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3.765.077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5.008.411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1.999.241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1.391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10.774.120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  <a:tr h="3859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2016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3.900.307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4.083.620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1.756.360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1.499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9.741.786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  <a:tr h="3859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2017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3.602.115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5.134.338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2.068.866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6.123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10.811.442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  <a:tr h="771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2017/2010 Değişim (%)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</a:rPr>
                        <a:t>38,4</a:t>
                      </a:r>
                      <a:endParaRPr lang="tr-TR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-25,3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69,6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-61,0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0,9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  <a:tr h="771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2017/2010 Değişim (baş)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999.869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-1.739.288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849.362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-9.597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100.346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126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867099"/>
              </p:ext>
            </p:extLst>
          </p:nvPr>
        </p:nvGraphicFramePr>
        <p:xfrm>
          <a:off x="179513" y="1451316"/>
          <a:ext cx="8784974" cy="52180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3416"/>
                <a:gridCol w="1191241"/>
                <a:gridCol w="1107058"/>
                <a:gridCol w="1107058"/>
                <a:gridCol w="1107058"/>
                <a:gridCol w="1499143"/>
              </a:tblGrid>
              <a:tr h="297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</a:rPr>
                        <a:t>YILLAR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İnek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Koyun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Keçi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Manda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Toplam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46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smtClean="0">
                          <a:effectLst/>
                        </a:rPr>
                        <a:t>2010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12.418.544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816.832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272.811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35.487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13.543.674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46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smtClean="0">
                          <a:effectLst/>
                        </a:rPr>
                        <a:t>2011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13.802.428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892.822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320.588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40.372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15.056.211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46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smtClean="0">
                          <a:effectLst/>
                        </a:rPr>
                        <a:t>2012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15.977.838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1.007.007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369.429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46.989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17.401.262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46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smtClean="0">
                          <a:effectLst/>
                        </a:rPr>
                        <a:t>2013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16.655.009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1.101.013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415.743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51.947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18.223.712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46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smtClean="0">
                          <a:effectLst/>
                        </a:rPr>
                        <a:t>2014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16.867.419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1.113.130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463.394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54.803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18.498.745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46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smtClean="0">
                          <a:effectLst/>
                        </a:rPr>
                        <a:t>2015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16.933.520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1.177.228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481.174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62.761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18.654.682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46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smtClean="0">
                          <a:effectLst/>
                        </a:rPr>
                        <a:t>2016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16.786.263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1.160.413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479.401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63.085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18.489.161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46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smtClean="0">
                          <a:effectLst/>
                        </a:rPr>
                        <a:t>2017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18.762.319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1.344.779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523.395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69.401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20.699.894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467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</a:rPr>
                        <a:t>2017/2010 değişim (%)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</a:rPr>
                        <a:t>51,1</a:t>
                      </a:r>
                      <a:endParaRPr lang="tr-TR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</a:rPr>
                        <a:t>64,6</a:t>
                      </a:r>
                      <a:endParaRPr lang="tr-TR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</a:rPr>
                        <a:t>91,9</a:t>
                      </a:r>
                      <a:endParaRPr lang="tr-TR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</a:rPr>
                        <a:t>95,6</a:t>
                      </a:r>
                      <a:endParaRPr lang="tr-TR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</a:rPr>
                        <a:t>52,8</a:t>
                      </a:r>
                      <a:endParaRPr lang="tr-TR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4" name="Dikdörtgen 3"/>
          <p:cNvSpPr/>
          <p:nvPr/>
        </p:nvSpPr>
        <p:spPr>
          <a:xfrm>
            <a:off x="1856288" y="922013"/>
            <a:ext cx="3277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/>
              <a:t>Türkiye süt üretimi (</a:t>
            </a:r>
            <a:r>
              <a:rPr lang="tr-TR" sz="2400" b="1" dirty="0" smtClean="0"/>
              <a:t>ton)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390329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9088" y="1528260"/>
            <a:ext cx="9134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600" b="1" dirty="0" smtClean="0">
                <a:solidFill>
                  <a:srgbClr val="002060"/>
                </a:solidFill>
              </a:rPr>
              <a:t>*</a:t>
            </a:r>
            <a:r>
              <a:rPr lang="tr-TR" sz="2600" dirty="0" smtClean="0">
                <a:solidFill>
                  <a:srgbClr val="00206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2017 </a:t>
            </a:r>
            <a:r>
              <a:rPr lang="tr-TR" sz="2800" dirty="0">
                <a:solidFill>
                  <a:srgbClr val="FF0000"/>
                </a:solidFill>
              </a:rPr>
              <a:t>yılında bir inekten </a:t>
            </a:r>
            <a:r>
              <a:rPr lang="tr-TR" sz="2800" b="1" dirty="0">
                <a:solidFill>
                  <a:srgbClr val="002060"/>
                </a:solidFill>
              </a:rPr>
              <a:t>3143</a:t>
            </a:r>
            <a:r>
              <a:rPr lang="tr-TR" sz="2800" dirty="0">
                <a:solidFill>
                  <a:srgbClr val="00206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kg, koyundan </a:t>
            </a:r>
            <a:r>
              <a:rPr lang="tr-TR" sz="2800" b="1" dirty="0">
                <a:solidFill>
                  <a:srgbClr val="FF0000"/>
                </a:solidFill>
              </a:rPr>
              <a:t>77</a:t>
            </a:r>
            <a:r>
              <a:rPr lang="tr-TR" sz="2800" dirty="0">
                <a:solidFill>
                  <a:srgbClr val="FF0000"/>
                </a:solidFill>
              </a:rPr>
              <a:t> kg, </a:t>
            </a:r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 keçiden </a:t>
            </a:r>
            <a:r>
              <a:rPr lang="tr-TR" sz="2800" b="1" dirty="0">
                <a:solidFill>
                  <a:srgbClr val="FF0000"/>
                </a:solidFill>
              </a:rPr>
              <a:t>105</a:t>
            </a:r>
            <a:r>
              <a:rPr lang="tr-TR" sz="2800" dirty="0">
                <a:solidFill>
                  <a:srgbClr val="FF0000"/>
                </a:solidFill>
              </a:rPr>
              <a:t> kg, mandadan ise </a:t>
            </a:r>
            <a:r>
              <a:rPr lang="tr-TR" sz="2800" b="1" dirty="0">
                <a:solidFill>
                  <a:srgbClr val="FF0000"/>
                </a:solidFill>
              </a:rPr>
              <a:t>999</a:t>
            </a:r>
            <a:r>
              <a:rPr lang="tr-TR" sz="2800" dirty="0">
                <a:solidFill>
                  <a:srgbClr val="FF0000"/>
                </a:solidFill>
              </a:rPr>
              <a:t> kg süt elde edilmiştir. </a:t>
            </a:r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b="1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2017-2010 </a:t>
            </a:r>
            <a:r>
              <a:rPr lang="tr-TR" sz="2800" dirty="0">
                <a:solidFill>
                  <a:srgbClr val="FF0000"/>
                </a:solidFill>
              </a:rPr>
              <a:t>yıları arasında hayvan başı süt üretimi bakımından; </a:t>
            </a:r>
            <a:r>
              <a:rPr lang="tr-TR" sz="2800" b="1" dirty="0">
                <a:solidFill>
                  <a:srgbClr val="FF0000"/>
                </a:solidFill>
              </a:rPr>
              <a:t>inek sütünde </a:t>
            </a:r>
            <a:r>
              <a:rPr lang="tr-TR" sz="2800" dirty="0" smtClean="0">
                <a:solidFill>
                  <a:srgbClr val="FF0000"/>
                </a:solidFill>
              </a:rPr>
              <a:t>% </a:t>
            </a:r>
            <a:r>
              <a:rPr lang="tr-TR" sz="2800" b="1" dirty="0" smtClean="0">
                <a:solidFill>
                  <a:srgbClr val="002060"/>
                </a:solidFill>
              </a:rPr>
              <a:t>10,54’lük</a:t>
            </a:r>
            <a:r>
              <a:rPr lang="tr-TR" sz="2800" dirty="0" smtClean="0">
                <a:solidFill>
                  <a:srgbClr val="002060"/>
                </a:solidFill>
              </a:rPr>
              <a:t> </a:t>
            </a:r>
            <a:r>
              <a:rPr lang="tr-TR" sz="2800" dirty="0">
                <a:solidFill>
                  <a:srgbClr val="002060"/>
                </a:solidFill>
              </a:rPr>
              <a:t>artış</a:t>
            </a:r>
            <a:r>
              <a:rPr lang="tr-TR" sz="2800" dirty="0">
                <a:solidFill>
                  <a:srgbClr val="FF0000"/>
                </a:solidFill>
              </a:rPr>
              <a:t>, koyun sütü verimi değişmemiş, </a:t>
            </a:r>
            <a:r>
              <a:rPr lang="tr-TR" sz="2800" b="1" dirty="0">
                <a:solidFill>
                  <a:srgbClr val="FF0000"/>
                </a:solidFill>
              </a:rPr>
              <a:t>keçi</a:t>
            </a:r>
            <a:r>
              <a:rPr lang="tr-TR" sz="2800" dirty="0">
                <a:solidFill>
                  <a:srgbClr val="FF0000"/>
                </a:solidFill>
              </a:rPr>
              <a:t> sütü veriminde binde 2’lik, </a:t>
            </a:r>
            <a:r>
              <a:rPr lang="tr-TR" sz="2800" b="1" dirty="0">
                <a:solidFill>
                  <a:srgbClr val="FF0000"/>
                </a:solidFill>
              </a:rPr>
              <a:t>manda</a:t>
            </a:r>
            <a:r>
              <a:rPr lang="tr-TR" sz="2800" dirty="0">
                <a:solidFill>
                  <a:srgbClr val="FF0000"/>
                </a:solidFill>
              </a:rPr>
              <a:t> sütünde ise binde 5’lik bir </a:t>
            </a:r>
            <a:r>
              <a:rPr lang="tr-TR" sz="2800" b="1" dirty="0">
                <a:solidFill>
                  <a:srgbClr val="FF0000"/>
                </a:solidFill>
              </a:rPr>
              <a:t>azalma</a:t>
            </a:r>
            <a:r>
              <a:rPr lang="tr-TR" sz="2800" dirty="0">
                <a:solidFill>
                  <a:srgbClr val="FF0000"/>
                </a:solidFill>
              </a:rPr>
              <a:t> yaşanmıştır</a:t>
            </a:r>
            <a:r>
              <a:rPr lang="tr-TR" sz="2800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tr-TR" sz="2800" b="1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Türkiye’de </a:t>
            </a:r>
            <a:r>
              <a:rPr lang="tr-TR" sz="2800" b="1" dirty="0">
                <a:solidFill>
                  <a:srgbClr val="002060"/>
                </a:solidFill>
              </a:rPr>
              <a:t>2017</a:t>
            </a:r>
            <a:r>
              <a:rPr lang="tr-TR" sz="2800" dirty="0">
                <a:solidFill>
                  <a:srgbClr val="FF0000"/>
                </a:solidFill>
              </a:rPr>
              <a:t> yılında </a:t>
            </a:r>
            <a:r>
              <a:rPr lang="tr-TR" sz="2800" b="1" dirty="0">
                <a:solidFill>
                  <a:srgbClr val="002060"/>
                </a:solidFill>
              </a:rPr>
              <a:t>18,76</a:t>
            </a:r>
            <a:r>
              <a:rPr lang="tr-TR" sz="2800" dirty="0">
                <a:solidFill>
                  <a:srgbClr val="00206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milyon ton </a:t>
            </a:r>
            <a:r>
              <a:rPr lang="tr-TR" sz="2800" b="1" dirty="0">
                <a:solidFill>
                  <a:srgbClr val="002060"/>
                </a:solidFill>
              </a:rPr>
              <a:t>inek sütü </a:t>
            </a:r>
            <a:r>
              <a:rPr lang="tr-TR" sz="2800" dirty="0">
                <a:solidFill>
                  <a:srgbClr val="FF0000"/>
                </a:solidFill>
              </a:rPr>
              <a:t>üretiminin, </a:t>
            </a:r>
            <a:r>
              <a:rPr lang="tr-TR" sz="2800" b="1" dirty="0" smtClean="0">
                <a:solidFill>
                  <a:srgbClr val="FF0000"/>
                </a:solidFill>
              </a:rPr>
              <a:t>% 48,6’sı </a:t>
            </a:r>
            <a:r>
              <a:rPr lang="tr-TR" sz="2800" dirty="0">
                <a:solidFill>
                  <a:srgbClr val="FF0000"/>
                </a:solidFill>
              </a:rPr>
              <a:t>yani </a:t>
            </a:r>
            <a:r>
              <a:rPr lang="tr-TR" sz="2800" b="1" dirty="0">
                <a:solidFill>
                  <a:srgbClr val="002060"/>
                </a:solidFill>
              </a:rPr>
              <a:t>9,1</a:t>
            </a:r>
            <a:r>
              <a:rPr lang="tr-TR" sz="2800" dirty="0">
                <a:solidFill>
                  <a:srgbClr val="FF0000"/>
                </a:solidFill>
              </a:rPr>
              <a:t> milyon tonu </a:t>
            </a:r>
            <a:r>
              <a:rPr lang="tr-TR" sz="2800" b="1" dirty="0">
                <a:solidFill>
                  <a:srgbClr val="002060"/>
                </a:solidFill>
              </a:rPr>
              <a:t>sanayiye</a:t>
            </a:r>
            <a:r>
              <a:rPr lang="tr-TR" sz="2800" dirty="0">
                <a:solidFill>
                  <a:srgbClr val="00206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aktarılmıştır.</a:t>
            </a:r>
          </a:p>
          <a:p>
            <a:pPr algn="just"/>
            <a:r>
              <a:rPr lang="tr-TR" sz="2800" b="1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b="1" dirty="0" smtClean="0">
                <a:solidFill>
                  <a:srgbClr val="FF0000"/>
                </a:solidFill>
              </a:rPr>
              <a:t>2010-2017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yılları arasında </a:t>
            </a:r>
            <a:r>
              <a:rPr lang="tr-TR" sz="2800" b="1" dirty="0">
                <a:solidFill>
                  <a:srgbClr val="002060"/>
                </a:solidFill>
              </a:rPr>
              <a:t>üretim </a:t>
            </a:r>
            <a:r>
              <a:rPr lang="tr-TR" sz="2800" b="1" dirty="0" smtClean="0">
                <a:solidFill>
                  <a:srgbClr val="002060"/>
                </a:solidFill>
              </a:rPr>
              <a:t>% 51,1 </a:t>
            </a:r>
            <a:r>
              <a:rPr lang="tr-TR" sz="2800" dirty="0">
                <a:solidFill>
                  <a:srgbClr val="FF0000"/>
                </a:solidFill>
              </a:rPr>
              <a:t>artış, buna karşılık </a:t>
            </a:r>
            <a:r>
              <a:rPr lang="tr-TR" sz="2800" dirty="0">
                <a:solidFill>
                  <a:srgbClr val="002060"/>
                </a:solidFill>
              </a:rPr>
              <a:t>sanayiye</a:t>
            </a:r>
            <a:r>
              <a:rPr lang="tr-TR" sz="2800" dirty="0">
                <a:solidFill>
                  <a:srgbClr val="FF0000"/>
                </a:solidFill>
              </a:rPr>
              <a:t> aktarılan miktardaki artış </a:t>
            </a:r>
            <a:r>
              <a:rPr lang="tr-TR" sz="2800" dirty="0" smtClean="0">
                <a:solidFill>
                  <a:srgbClr val="FF0000"/>
                </a:solidFill>
              </a:rPr>
              <a:t>% </a:t>
            </a:r>
            <a:r>
              <a:rPr lang="tr-TR" sz="2800" b="1" dirty="0" smtClean="0">
                <a:solidFill>
                  <a:srgbClr val="002060"/>
                </a:solidFill>
              </a:rPr>
              <a:t>35,1</a:t>
            </a:r>
            <a:r>
              <a:rPr lang="tr-TR" sz="2800" dirty="0" smtClean="0">
                <a:solidFill>
                  <a:srgbClr val="00206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olmuştur.</a:t>
            </a:r>
          </a:p>
          <a:p>
            <a:pPr algn="just"/>
            <a:r>
              <a:rPr lang="tr-TR" sz="2800" dirty="0">
                <a:solidFill>
                  <a:srgbClr val="FF0000"/>
                </a:solidFill>
              </a:rPr>
              <a:t>E</a:t>
            </a:r>
            <a:r>
              <a:rPr lang="tr-TR" sz="2800" dirty="0" smtClean="0">
                <a:solidFill>
                  <a:srgbClr val="FF0000"/>
                </a:solidFill>
              </a:rPr>
              <a:t>n </a:t>
            </a:r>
            <a:r>
              <a:rPr lang="tr-TR" sz="2800" dirty="0">
                <a:solidFill>
                  <a:srgbClr val="FF0000"/>
                </a:solidFill>
              </a:rPr>
              <a:t>fazla </a:t>
            </a:r>
            <a:r>
              <a:rPr lang="tr-TR" sz="2800" b="1" dirty="0">
                <a:solidFill>
                  <a:srgbClr val="FF0000"/>
                </a:solidFill>
              </a:rPr>
              <a:t>2016</a:t>
            </a:r>
            <a:r>
              <a:rPr lang="tr-TR" sz="2800" dirty="0">
                <a:solidFill>
                  <a:srgbClr val="FF0000"/>
                </a:solidFill>
              </a:rPr>
              <a:t> yılında inek sütü </a:t>
            </a:r>
            <a:r>
              <a:rPr lang="tr-TR" sz="2800" dirty="0" smtClean="0">
                <a:solidFill>
                  <a:srgbClr val="FF0000"/>
                </a:solidFill>
              </a:rPr>
              <a:t>sanayiye aktarılmıştır.</a:t>
            </a:r>
          </a:p>
        </p:txBody>
      </p:sp>
      <p:sp>
        <p:nvSpPr>
          <p:cNvPr id="2" name="Dikdörtgen 1"/>
          <p:cNvSpPr/>
          <p:nvPr/>
        </p:nvSpPr>
        <p:spPr>
          <a:xfrm>
            <a:off x="2915816" y="1005040"/>
            <a:ext cx="3575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 smtClean="0">
                <a:solidFill>
                  <a:srgbClr val="00B050"/>
                </a:solidFill>
              </a:rPr>
              <a:t>TÜRKİYE SÜT ÜRETİMİ </a:t>
            </a:r>
            <a:endParaRPr lang="tr-TR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69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9088" y="1420538"/>
            <a:ext cx="91349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b="1" dirty="0" smtClean="0">
                <a:solidFill>
                  <a:srgbClr val="002060"/>
                </a:solidFill>
              </a:rPr>
              <a:t>*</a:t>
            </a:r>
            <a:r>
              <a:rPr lang="tr-TR" sz="2800" b="1" dirty="0" smtClean="0">
                <a:solidFill>
                  <a:srgbClr val="FF0000"/>
                </a:solidFill>
              </a:rPr>
              <a:t> 2010-2018’da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</a:p>
          <a:p>
            <a:pPr algn="just"/>
            <a:r>
              <a:rPr lang="tr-TR" sz="2800" b="1" dirty="0" smtClean="0">
                <a:solidFill>
                  <a:srgbClr val="FF0000"/>
                </a:solidFill>
              </a:rPr>
              <a:t>542.8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bin </a:t>
            </a:r>
            <a:r>
              <a:rPr lang="tr-TR" sz="2800" dirty="0" smtClean="0">
                <a:solidFill>
                  <a:srgbClr val="FF0000"/>
                </a:solidFill>
              </a:rPr>
              <a:t>BB </a:t>
            </a:r>
            <a:r>
              <a:rPr lang="tr-TR" sz="2800" b="1" dirty="0" smtClean="0">
                <a:solidFill>
                  <a:srgbClr val="002060"/>
                </a:solidFill>
              </a:rPr>
              <a:t>damızlık</a:t>
            </a:r>
            <a:r>
              <a:rPr lang="tr-TR" sz="2800" dirty="0" smtClean="0">
                <a:solidFill>
                  <a:srgbClr val="00206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hayvan </a:t>
            </a:r>
            <a:r>
              <a:rPr lang="tr-TR" sz="2800" dirty="0" smtClean="0">
                <a:solidFill>
                  <a:srgbClr val="FF0000"/>
                </a:solidFill>
              </a:rPr>
              <a:t>, 1,48 milyar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$, </a:t>
            </a:r>
          </a:p>
          <a:p>
            <a:pPr algn="just"/>
            <a:r>
              <a:rPr lang="tr-TR" sz="2800" b="1" dirty="0" smtClean="0">
                <a:solidFill>
                  <a:srgbClr val="FF0000"/>
                </a:solidFill>
              </a:rPr>
              <a:t>2,97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milyon </a:t>
            </a:r>
            <a:r>
              <a:rPr lang="tr-TR" sz="2800" dirty="0" smtClean="0">
                <a:solidFill>
                  <a:srgbClr val="FF0000"/>
                </a:solidFill>
              </a:rPr>
              <a:t>BB </a:t>
            </a:r>
            <a:r>
              <a:rPr lang="tr-TR" sz="2800" b="1" dirty="0">
                <a:solidFill>
                  <a:srgbClr val="002060"/>
                </a:solidFill>
              </a:rPr>
              <a:t>besilik</a:t>
            </a:r>
            <a:r>
              <a:rPr lang="tr-TR" sz="2800" dirty="0">
                <a:solidFill>
                  <a:srgbClr val="00206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hayvan ,</a:t>
            </a:r>
            <a:r>
              <a:rPr lang="tr-TR" sz="2800" dirty="0" smtClean="0">
                <a:solidFill>
                  <a:srgbClr val="FF0000"/>
                </a:solidFill>
              </a:rPr>
              <a:t> 3,1 milyar $,</a:t>
            </a:r>
          </a:p>
          <a:p>
            <a:pPr algn="just"/>
            <a:r>
              <a:rPr lang="tr-TR" sz="2800" b="1" dirty="0" smtClean="0">
                <a:solidFill>
                  <a:srgbClr val="FF0000"/>
                </a:solidFill>
              </a:rPr>
              <a:t>779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bin </a:t>
            </a:r>
            <a:r>
              <a:rPr lang="tr-TR" sz="2800" dirty="0" smtClean="0">
                <a:solidFill>
                  <a:srgbClr val="FF0000"/>
                </a:solidFill>
              </a:rPr>
              <a:t>BB </a:t>
            </a:r>
            <a:r>
              <a:rPr lang="tr-TR" sz="2800" b="1" dirty="0">
                <a:solidFill>
                  <a:srgbClr val="002060"/>
                </a:solidFill>
              </a:rPr>
              <a:t>kasaplık</a:t>
            </a:r>
            <a:r>
              <a:rPr lang="tr-TR" sz="2800" dirty="0">
                <a:solidFill>
                  <a:srgbClr val="00206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hayvan </a:t>
            </a:r>
            <a:r>
              <a:rPr lang="tr-TR" sz="2800" dirty="0" smtClean="0">
                <a:solidFill>
                  <a:srgbClr val="FF0000"/>
                </a:solidFill>
              </a:rPr>
              <a:t>ithal, </a:t>
            </a:r>
            <a:r>
              <a:rPr lang="tr-TR" sz="2800" dirty="0">
                <a:solidFill>
                  <a:srgbClr val="FF0000"/>
                </a:solidFill>
              </a:rPr>
              <a:t>1,36 </a:t>
            </a:r>
            <a:r>
              <a:rPr lang="tr-TR" sz="2800" dirty="0" smtClean="0">
                <a:solidFill>
                  <a:srgbClr val="FF0000"/>
                </a:solidFill>
              </a:rPr>
              <a:t>milyar $, </a:t>
            </a:r>
            <a:endParaRPr lang="tr-TR" sz="2800" dirty="0">
              <a:solidFill>
                <a:srgbClr val="FF0000"/>
              </a:solidFill>
            </a:endParaRPr>
          </a:p>
          <a:p>
            <a:pPr algn="just"/>
            <a:r>
              <a:rPr lang="tr-TR" sz="2800" b="1" dirty="0" smtClean="0">
                <a:solidFill>
                  <a:srgbClr val="FF0000"/>
                </a:solidFill>
              </a:rPr>
              <a:t>289,5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bin ton </a:t>
            </a:r>
            <a:r>
              <a:rPr lang="tr-TR" sz="2800" b="1" dirty="0" smtClean="0">
                <a:solidFill>
                  <a:srgbClr val="002060"/>
                </a:solidFill>
              </a:rPr>
              <a:t>et</a:t>
            </a:r>
            <a:r>
              <a:rPr lang="tr-TR" sz="2800" dirty="0" smtClean="0">
                <a:solidFill>
                  <a:srgbClr val="FF0000"/>
                </a:solidFill>
              </a:rPr>
              <a:t>, 1,37 </a:t>
            </a:r>
            <a:r>
              <a:rPr lang="tr-TR" sz="2800" dirty="0">
                <a:solidFill>
                  <a:srgbClr val="FF0000"/>
                </a:solidFill>
              </a:rPr>
              <a:t>milyar </a:t>
            </a:r>
            <a:r>
              <a:rPr lang="tr-TR" sz="2800" dirty="0" smtClean="0">
                <a:solidFill>
                  <a:srgbClr val="FF0000"/>
                </a:solidFill>
              </a:rPr>
              <a:t>$,</a:t>
            </a:r>
          </a:p>
          <a:p>
            <a:pPr algn="just"/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b="1" dirty="0" smtClean="0">
                <a:solidFill>
                  <a:srgbClr val="FF0000"/>
                </a:solidFill>
              </a:rPr>
              <a:t>252,6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bin baş </a:t>
            </a:r>
            <a:r>
              <a:rPr lang="tr-TR" sz="2800" b="1" dirty="0">
                <a:solidFill>
                  <a:srgbClr val="002060"/>
                </a:solidFill>
              </a:rPr>
              <a:t>damızlık</a:t>
            </a:r>
            <a:r>
              <a:rPr lang="tr-TR" sz="2800" dirty="0">
                <a:solidFill>
                  <a:srgbClr val="00206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küçükbaş </a:t>
            </a:r>
            <a:r>
              <a:rPr lang="tr-TR" sz="2800" dirty="0" smtClean="0">
                <a:solidFill>
                  <a:srgbClr val="FF0000"/>
                </a:solidFill>
              </a:rPr>
              <a:t>hayvan,46,5 </a:t>
            </a:r>
            <a:r>
              <a:rPr lang="tr-TR" sz="2800" dirty="0">
                <a:solidFill>
                  <a:srgbClr val="FF0000"/>
                </a:solidFill>
              </a:rPr>
              <a:t>milyon </a:t>
            </a:r>
            <a:r>
              <a:rPr lang="tr-TR" sz="2800" dirty="0" smtClean="0">
                <a:solidFill>
                  <a:srgbClr val="FF0000"/>
                </a:solidFill>
              </a:rPr>
              <a:t>$,</a:t>
            </a:r>
          </a:p>
          <a:p>
            <a:pPr algn="just"/>
            <a:r>
              <a:rPr lang="tr-TR" sz="2800" b="1" dirty="0">
                <a:solidFill>
                  <a:srgbClr val="FF0000"/>
                </a:solidFill>
              </a:rPr>
              <a:t>2,6</a:t>
            </a:r>
            <a:r>
              <a:rPr lang="tr-TR" sz="2800" dirty="0">
                <a:solidFill>
                  <a:srgbClr val="FF0000"/>
                </a:solidFill>
              </a:rPr>
              <a:t> milyon baş </a:t>
            </a:r>
            <a:r>
              <a:rPr lang="tr-TR" sz="2800" b="1" dirty="0">
                <a:solidFill>
                  <a:srgbClr val="002060"/>
                </a:solidFill>
              </a:rPr>
              <a:t>kasaplık</a:t>
            </a:r>
            <a:r>
              <a:rPr lang="tr-TR" sz="2800" dirty="0">
                <a:solidFill>
                  <a:srgbClr val="00206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küçükbaş hayvan,286,4 milyon </a:t>
            </a:r>
            <a:r>
              <a:rPr lang="tr-TR" sz="2800" dirty="0" smtClean="0">
                <a:solidFill>
                  <a:srgbClr val="FF0000"/>
                </a:solidFill>
              </a:rPr>
              <a:t>$,</a:t>
            </a:r>
          </a:p>
          <a:p>
            <a:pPr algn="just"/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b="1" dirty="0">
                <a:solidFill>
                  <a:srgbClr val="FF0000"/>
                </a:solidFill>
              </a:rPr>
              <a:t>TOPLAM</a:t>
            </a:r>
            <a:r>
              <a:rPr lang="tr-TR" sz="2800" b="1" dirty="0" smtClean="0">
                <a:solidFill>
                  <a:srgbClr val="FF0000"/>
                </a:solidFill>
              </a:rPr>
              <a:t>: </a:t>
            </a:r>
            <a:r>
              <a:rPr lang="tr-TR" sz="2800" b="1" dirty="0" smtClean="0">
                <a:solidFill>
                  <a:srgbClr val="002060"/>
                </a:solidFill>
              </a:rPr>
              <a:t>2010-2018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yılları arasında canlı hayvan ve et ithalatına ödenen döviz </a:t>
            </a:r>
            <a:r>
              <a:rPr lang="tr-TR" sz="2800" b="1" dirty="0">
                <a:solidFill>
                  <a:srgbClr val="002060"/>
                </a:solidFill>
              </a:rPr>
              <a:t>7,65 milyar dolardır</a:t>
            </a:r>
            <a:r>
              <a:rPr lang="tr-TR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3615070" y="897318"/>
            <a:ext cx="14229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>
                <a:solidFill>
                  <a:srgbClr val="00B050"/>
                </a:solidFill>
              </a:rPr>
              <a:t>İTHALAT</a:t>
            </a:r>
          </a:p>
        </p:txBody>
      </p:sp>
    </p:spTree>
    <p:extLst>
      <p:ext uri="{BB962C8B-B14F-4D97-AF65-F5344CB8AC3E}">
        <p14:creationId xmlns:p14="http://schemas.microsoft.com/office/powerpoint/2010/main" val="1342569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763688" y="402491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9" y="19370"/>
            <a:ext cx="1393406" cy="139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95536" y="1700808"/>
            <a:ext cx="84969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b="1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Büyükbaş </a:t>
            </a:r>
            <a:r>
              <a:rPr lang="tr-TR" sz="2800" dirty="0">
                <a:solidFill>
                  <a:srgbClr val="FF0000"/>
                </a:solidFill>
              </a:rPr>
              <a:t>hayvancılık işletmeleri; </a:t>
            </a:r>
            <a:r>
              <a:rPr lang="tr-TR" sz="2800" dirty="0" smtClean="0">
                <a:solidFill>
                  <a:srgbClr val="002060"/>
                </a:solidFill>
              </a:rPr>
              <a:t>% </a:t>
            </a:r>
            <a:r>
              <a:rPr lang="tr-TR" sz="2800" b="1" dirty="0" smtClean="0">
                <a:solidFill>
                  <a:srgbClr val="002060"/>
                </a:solidFill>
              </a:rPr>
              <a:t>45’i</a:t>
            </a:r>
            <a:r>
              <a:rPr lang="tr-TR" sz="2800" dirty="0" smtClean="0">
                <a:solidFill>
                  <a:srgbClr val="002060"/>
                </a:solidFill>
              </a:rPr>
              <a:t> </a:t>
            </a:r>
            <a:r>
              <a:rPr lang="tr-TR" sz="2800" dirty="0">
                <a:solidFill>
                  <a:srgbClr val="002060"/>
                </a:solidFill>
              </a:rPr>
              <a:t>1-4 baş</a:t>
            </a:r>
            <a:r>
              <a:rPr lang="tr-TR" sz="2800" dirty="0" smtClean="0">
                <a:solidFill>
                  <a:srgbClr val="FF0000"/>
                </a:solidFill>
              </a:rPr>
              <a:t>,</a:t>
            </a:r>
          </a:p>
          <a:p>
            <a:pPr algn="just"/>
            <a:r>
              <a:rPr lang="tr-TR" sz="2800" b="1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Küçükbaş </a:t>
            </a:r>
            <a:r>
              <a:rPr lang="tr-TR" sz="2800" dirty="0">
                <a:solidFill>
                  <a:srgbClr val="FF0000"/>
                </a:solidFill>
              </a:rPr>
              <a:t>hayvancılık işletmelerinde ise en fazla </a:t>
            </a:r>
            <a:r>
              <a:rPr lang="tr-TR" sz="2800" b="1" dirty="0">
                <a:solidFill>
                  <a:srgbClr val="002060"/>
                </a:solidFill>
              </a:rPr>
              <a:t>50-149</a:t>
            </a:r>
            <a:r>
              <a:rPr lang="tr-TR" sz="2800" dirty="0">
                <a:solidFill>
                  <a:srgbClr val="FF0000"/>
                </a:solidFill>
              </a:rPr>
              <a:t> başlık </a:t>
            </a:r>
            <a:r>
              <a:rPr lang="tr-TR" sz="2800" dirty="0" smtClean="0">
                <a:solidFill>
                  <a:srgbClr val="FF0000"/>
                </a:solidFill>
              </a:rPr>
              <a:t>ölçekte </a:t>
            </a:r>
            <a:r>
              <a:rPr lang="tr-TR" sz="2800" b="1" dirty="0" smtClean="0">
                <a:solidFill>
                  <a:srgbClr val="002060"/>
                </a:solidFill>
              </a:rPr>
              <a:t>(Küçük)  </a:t>
            </a:r>
            <a:r>
              <a:rPr lang="tr-TR" sz="2800" dirty="0">
                <a:solidFill>
                  <a:srgbClr val="FF0000"/>
                </a:solidFill>
              </a:rPr>
              <a:t>yer almaktadır</a:t>
            </a:r>
            <a:r>
              <a:rPr lang="tr-TR" sz="2800" dirty="0" smtClean="0">
                <a:solidFill>
                  <a:srgbClr val="FF0000"/>
                </a:solidFill>
              </a:rPr>
              <a:t>.</a:t>
            </a:r>
          </a:p>
          <a:p>
            <a:pPr marL="457200" indent="-457200" algn="just">
              <a:buFont typeface="Arial" charset="0"/>
              <a:buChar char="•"/>
            </a:pPr>
            <a:endParaRPr lang="tr-TR" sz="2800" dirty="0">
              <a:solidFill>
                <a:srgbClr val="FF0000"/>
              </a:solidFill>
            </a:endParaRPr>
          </a:p>
          <a:p>
            <a:pPr algn="just"/>
            <a:r>
              <a:rPr lang="tr-TR" sz="2800" b="1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 smtClean="0">
                <a:solidFill>
                  <a:srgbClr val="002060"/>
                </a:solidFill>
              </a:rPr>
              <a:t>2010-2017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yıllarında toplam </a:t>
            </a:r>
            <a:r>
              <a:rPr lang="tr-TR" sz="2800" dirty="0">
                <a:solidFill>
                  <a:srgbClr val="002060"/>
                </a:solidFill>
              </a:rPr>
              <a:t>kırmızı et </a:t>
            </a:r>
            <a:r>
              <a:rPr lang="tr-TR" sz="2800" dirty="0">
                <a:solidFill>
                  <a:srgbClr val="FF0000"/>
                </a:solidFill>
              </a:rPr>
              <a:t>üretimi </a:t>
            </a:r>
            <a:r>
              <a:rPr lang="tr-TR" sz="2800" dirty="0" smtClean="0">
                <a:solidFill>
                  <a:srgbClr val="002060"/>
                </a:solidFill>
              </a:rPr>
              <a:t>% 44 </a:t>
            </a:r>
            <a:r>
              <a:rPr lang="tr-TR" sz="2800" dirty="0">
                <a:solidFill>
                  <a:srgbClr val="FF0000"/>
                </a:solidFill>
              </a:rPr>
              <a:t>oranında artarak </a:t>
            </a:r>
            <a:r>
              <a:rPr lang="tr-TR" sz="2800" b="1" dirty="0">
                <a:solidFill>
                  <a:srgbClr val="002060"/>
                </a:solidFill>
              </a:rPr>
              <a:t>780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b="1" dirty="0">
                <a:solidFill>
                  <a:srgbClr val="002060"/>
                </a:solidFill>
              </a:rPr>
              <a:t>bin</a:t>
            </a:r>
            <a:r>
              <a:rPr lang="tr-TR" sz="2800" dirty="0">
                <a:solidFill>
                  <a:srgbClr val="00206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tondan, </a:t>
            </a:r>
            <a:r>
              <a:rPr lang="tr-TR" sz="2800" b="1" dirty="0">
                <a:solidFill>
                  <a:srgbClr val="002060"/>
                </a:solidFill>
              </a:rPr>
              <a:t>1,1 milyon </a:t>
            </a:r>
            <a:r>
              <a:rPr lang="tr-TR" sz="2800" dirty="0">
                <a:solidFill>
                  <a:srgbClr val="FF0000"/>
                </a:solidFill>
              </a:rPr>
              <a:t>tona çıkmıştır. </a:t>
            </a:r>
          </a:p>
          <a:p>
            <a:pPr algn="just"/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b="1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2017 </a:t>
            </a:r>
            <a:r>
              <a:rPr lang="tr-TR" sz="2800" dirty="0">
                <a:solidFill>
                  <a:srgbClr val="FF0000"/>
                </a:solidFill>
              </a:rPr>
              <a:t>yılında toplamda </a:t>
            </a:r>
            <a:r>
              <a:rPr lang="tr-TR" sz="2800" b="1" dirty="0">
                <a:solidFill>
                  <a:srgbClr val="002060"/>
                </a:solidFill>
              </a:rPr>
              <a:t>20 milyon </a:t>
            </a:r>
            <a:r>
              <a:rPr lang="tr-TR" sz="2800" dirty="0">
                <a:solidFill>
                  <a:srgbClr val="FF0000"/>
                </a:solidFill>
              </a:rPr>
              <a:t>ton süt üretilmiştir. 2010-2017 yıları arasında </a:t>
            </a:r>
            <a:r>
              <a:rPr lang="tr-TR" sz="2800" b="1" dirty="0">
                <a:solidFill>
                  <a:srgbClr val="002060"/>
                </a:solidFill>
              </a:rPr>
              <a:t>inek sütünde </a:t>
            </a:r>
            <a:r>
              <a:rPr lang="tr-TR" sz="2800" dirty="0">
                <a:solidFill>
                  <a:srgbClr val="FF0000"/>
                </a:solidFill>
              </a:rPr>
              <a:t>hayvan başı süt üretimi </a:t>
            </a:r>
            <a:r>
              <a:rPr lang="tr-TR" sz="2800" b="1" dirty="0" smtClean="0">
                <a:solidFill>
                  <a:srgbClr val="002060"/>
                </a:solidFill>
              </a:rPr>
              <a:t>% 10 </a:t>
            </a:r>
            <a:r>
              <a:rPr lang="tr-TR" sz="2800" dirty="0">
                <a:solidFill>
                  <a:srgbClr val="FF0000"/>
                </a:solidFill>
              </a:rPr>
              <a:t>artmıştır.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3860523" y="1052736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2800" b="1" dirty="0" smtClean="0">
                <a:solidFill>
                  <a:srgbClr val="00B050"/>
                </a:solidFill>
              </a:rPr>
              <a:t>ÜRETİM</a:t>
            </a:r>
            <a:endParaRPr lang="tr-TR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50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617364"/>
              </p:ext>
            </p:extLst>
          </p:nvPr>
        </p:nvGraphicFramePr>
        <p:xfrm>
          <a:off x="107504" y="1628800"/>
          <a:ext cx="8928991" cy="50405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5192"/>
                <a:gridCol w="2104552"/>
                <a:gridCol w="1342364"/>
                <a:gridCol w="1910023"/>
                <a:gridCol w="1296860"/>
              </a:tblGrid>
              <a:tr h="4563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İhracat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İthalat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</a:tr>
              <a:tr h="4563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2017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Değer ($)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Pay (%)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Değer ($)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Pay (%)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933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Süt ve krema (0401)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28.525.327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8,51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1.788.374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1,98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563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Süttozu (0402)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66.669.829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19,88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53.866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0,06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563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Yoğurt (0403)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16.166.345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4,82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302.573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0,34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563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PAS (0404)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30.808.725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9,19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2.268.509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2,52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563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Tereyağ (0405)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6.746.095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2,01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46.247.608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51,32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563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Peynir (0406)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153.641.181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45,82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37.578.085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41,70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563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Dondurma (2105)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32.784.008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9,78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1.880.082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2,09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4563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TOPLAM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effectLst/>
                        </a:rPr>
                        <a:t>335.341.510</a:t>
                      </a:r>
                      <a:endParaRPr lang="tr-T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100,00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effectLst/>
                        </a:rPr>
                        <a:t>90.119.097</a:t>
                      </a:r>
                      <a:endParaRPr lang="tr-T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100,00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4" name="Dikdörtgen 3"/>
          <p:cNvSpPr/>
          <p:nvPr/>
        </p:nvSpPr>
        <p:spPr>
          <a:xfrm>
            <a:off x="1475656" y="1081984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/>
              <a:t>Türkiye süt ve süt ürünleri dış ticaretinin dağılımı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62018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467545" y="1720840"/>
            <a:ext cx="82883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2010 </a:t>
            </a:r>
            <a:r>
              <a:rPr lang="tr-TR" sz="2800" dirty="0">
                <a:solidFill>
                  <a:srgbClr val="FF0000"/>
                </a:solidFill>
              </a:rPr>
              <a:t>yılında </a:t>
            </a:r>
            <a:r>
              <a:rPr lang="tr-TR" sz="2800" b="1" dirty="0">
                <a:solidFill>
                  <a:srgbClr val="0070C0"/>
                </a:solidFill>
              </a:rPr>
              <a:t>168</a:t>
            </a:r>
            <a:r>
              <a:rPr lang="tr-TR" sz="2800" dirty="0">
                <a:solidFill>
                  <a:srgbClr val="0070C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milyon dolarlık süt ve süt ürünleri ihracatı yaparken, </a:t>
            </a:r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2017 </a:t>
            </a:r>
            <a:r>
              <a:rPr lang="tr-TR" sz="2800" dirty="0">
                <a:solidFill>
                  <a:srgbClr val="FF0000"/>
                </a:solidFill>
              </a:rPr>
              <a:t>yılında bu miktar </a:t>
            </a:r>
            <a:r>
              <a:rPr lang="tr-TR" sz="2800" b="1" dirty="0">
                <a:solidFill>
                  <a:srgbClr val="0070C0"/>
                </a:solidFill>
              </a:rPr>
              <a:t>335</a:t>
            </a:r>
            <a:r>
              <a:rPr lang="tr-TR" sz="2800" dirty="0">
                <a:solidFill>
                  <a:srgbClr val="0070C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milyon dolara çıkmıştır. Bu ihracata karşılık yaptığı </a:t>
            </a:r>
            <a:r>
              <a:rPr lang="tr-TR" sz="2800" b="1" dirty="0">
                <a:solidFill>
                  <a:srgbClr val="FF0000"/>
                </a:solidFill>
              </a:rPr>
              <a:t>ithalat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b="1" dirty="0">
                <a:solidFill>
                  <a:srgbClr val="FF0000"/>
                </a:solidFill>
              </a:rPr>
              <a:t>90,1</a:t>
            </a:r>
            <a:r>
              <a:rPr lang="tr-TR" sz="2800" dirty="0">
                <a:solidFill>
                  <a:srgbClr val="FF0000"/>
                </a:solidFill>
              </a:rPr>
              <a:t> milyon dolardır. </a:t>
            </a:r>
          </a:p>
          <a:p>
            <a:pPr algn="just"/>
            <a:r>
              <a:rPr lang="tr-TR" sz="2800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Türkiye’de </a:t>
            </a:r>
            <a:r>
              <a:rPr lang="tr-TR" sz="2800" b="1" dirty="0">
                <a:solidFill>
                  <a:srgbClr val="0070C0"/>
                </a:solidFill>
              </a:rPr>
              <a:t>çiğ süt tavsiye fiyatları </a:t>
            </a:r>
            <a:r>
              <a:rPr lang="tr-TR" sz="2800" b="1" dirty="0">
                <a:solidFill>
                  <a:srgbClr val="FF0000"/>
                </a:solidFill>
              </a:rPr>
              <a:t>2014 Temmuz </a:t>
            </a:r>
            <a:r>
              <a:rPr lang="tr-TR" sz="2800" dirty="0">
                <a:solidFill>
                  <a:srgbClr val="FF0000"/>
                </a:solidFill>
              </a:rPr>
              <a:t>ayından itibaren </a:t>
            </a:r>
            <a:r>
              <a:rPr lang="tr-TR" sz="2800" b="1" dirty="0">
                <a:solidFill>
                  <a:srgbClr val="FF0000"/>
                </a:solidFill>
              </a:rPr>
              <a:t>Aralık 2016 </a:t>
            </a:r>
            <a:r>
              <a:rPr lang="tr-TR" sz="2800" dirty="0">
                <a:solidFill>
                  <a:srgbClr val="FF0000"/>
                </a:solidFill>
              </a:rPr>
              <a:t>tarihine kadar </a:t>
            </a:r>
            <a:r>
              <a:rPr lang="tr-TR" sz="2800" b="1" dirty="0">
                <a:solidFill>
                  <a:srgbClr val="FF0000"/>
                </a:solidFill>
              </a:rPr>
              <a:t>1 lira 15 </a:t>
            </a:r>
            <a:r>
              <a:rPr lang="tr-TR" sz="2800" dirty="0">
                <a:solidFill>
                  <a:srgbClr val="FF0000"/>
                </a:solidFill>
              </a:rPr>
              <a:t>kuruş olarak </a:t>
            </a:r>
            <a:r>
              <a:rPr lang="tr-TR" sz="2800" dirty="0" smtClean="0">
                <a:solidFill>
                  <a:srgbClr val="FF0000"/>
                </a:solidFill>
              </a:rPr>
              <a:t>sabitlenmiştir.</a:t>
            </a:r>
          </a:p>
          <a:p>
            <a:pPr algn="just"/>
            <a:r>
              <a:rPr lang="tr-TR" sz="2800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2014-2018 </a:t>
            </a:r>
            <a:r>
              <a:rPr lang="tr-TR" sz="2800" dirty="0">
                <a:solidFill>
                  <a:srgbClr val="FF0000"/>
                </a:solidFill>
              </a:rPr>
              <a:t>yıllarını kapsayan </a:t>
            </a:r>
            <a:r>
              <a:rPr lang="tr-TR" sz="2800" b="1" dirty="0">
                <a:solidFill>
                  <a:srgbClr val="FF0000"/>
                </a:solidFill>
              </a:rPr>
              <a:t>5</a:t>
            </a:r>
            <a:r>
              <a:rPr lang="tr-TR" sz="2800" dirty="0">
                <a:solidFill>
                  <a:srgbClr val="FF0000"/>
                </a:solidFill>
              </a:rPr>
              <a:t> yıllık süreçte, çiğ süt üreticisinin </a:t>
            </a:r>
            <a:r>
              <a:rPr lang="tr-TR" sz="2800" b="1" dirty="0">
                <a:solidFill>
                  <a:srgbClr val="0070C0"/>
                </a:solidFill>
              </a:rPr>
              <a:t>alım gücü </a:t>
            </a:r>
            <a:r>
              <a:rPr lang="tr-TR" sz="2800" dirty="0">
                <a:solidFill>
                  <a:srgbClr val="FF0000"/>
                </a:solidFill>
              </a:rPr>
              <a:t>sürekli azalmıştır. </a:t>
            </a:r>
            <a:r>
              <a:rPr lang="tr-TR" sz="2800" b="1" dirty="0">
                <a:solidFill>
                  <a:srgbClr val="FF0000"/>
                </a:solidFill>
              </a:rPr>
              <a:t>Üretici 1 litre süt sattığında</a:t>
            </a:r>
            <a:r>
              <a:rPr lang="tr-TR" sz="2800" dirty="0">
                <a:solidFill>
                  <a:srgbClr val="FF0000"/>
                </a:solidFill>
              </a:rPr>
              <a:t>, </a:t>
            </a:r>
            <a:r>
              <a:rPr lang="tr-TR" sz="2800" b="1" dirty="0">
                <a:solidFill>
                  <a:srgbClr val="FF0000"/>
                </a:solidFill>
              </a:rPr>
              <a:t>2014 yılında </a:t>
            </a:r>
            <a:r>
              <a:rPr lang="tr-TR" sz="2800" b="1" dirty="0">
                <a:solidFill>
                  <a:srgbClr val="0070C0"/>
                </a:solidFill>
              </a:rPr>
              <a:t>1,20</a:t>
            </a:r>
            <a:r>
              <a:rPr lang="tr-TR" sz="2800" b="1" dirty="0">
                <a:solidFill>
                  <a:srgbClr val="FF0000"/>
                </a:solidFill>
              </a:rPr>
              <a:t> kg yem alabilirken, 2018 yılında </a:t>
            </a:r>
            <a:r>
              <a:rPr lang="tr-TR" sz="2800" b="1" dirty="0">
                <a:solidFill>
                  <a:srgbClr val="0070C0"/>
                </a:solidFill>
              </a:rPr>
              <a:t>1,00</a:t>
            </a:r>
            <a:r>
              <a:rPr lang="tr-TR" sz="2800" b="1" dirty="0">
                <a:solidFill>
                  <a:srgbClr val="FF0000"/>
                </a:solidFill>
              </a:rPr>
              <a:t> kg yem alabilmiştir.</a:t>
            </a:r>
            <a:endParaRPr lang="tr-TR" sz="2800" dirty="0">
              <a:solidFill>
                <a:srgbClr val="FF0000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051720" y="1005040"/>
            <a:ext cx="5583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 smtClean="0">
                <a:solidFill>
                  <a:srgbClr val="00B050"/>
                </a:solidFill>
              </a:rPr>
              <a:t>SÜT VE SÜT ÜRÜNLERİ DIŞ TİCARETİ </a:t>
            </a:r>
            <a:endParaRPr lang="tr-TR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35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95536" y="1700808"/>
            <a:ext cx="83603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600" b="1" dirty="0" smtClean="0">
                <a:solidFill>
                  <a:srgbClr val="002060"/>
                </a:solidFill>
              </a:rPr>
              <a:t>*</a:t>
            </a:r>
            <a:r>
              <a:rPr lang="tr-TR" sz="2600" dirty="0" smtClean="0">
                <a:solidFill>
                  <a:srgbClr val="002060"/>
                </a:solidFill>
              </a:rPr>
              <a:t> </a:t>
            </a:r>
            <a:r>
              <a:rPr lang="tr-TR" sz="2600" dirty="0" smtClean="0">
                <a:solidFill>
                  <a:srgbClr val="FF0000"/>
                </a:solidFill>
              </a:rPr>
              <a:t>Dana </a:t>
            </a:r>
            <a:r>
              <a:rPr lang="tr-TR" sz="2600" b="1" dirty="0">
                <a:solidFill>
                  <a:srgbClr val="FF0000"/>
                </a:solidFill>
              </a:rPr>
              <a:t>karkas</a:t>
            </a:r>
            <a:r>
              <a:rPr lang="tr-TR" sz="2600" dirty="0">
                <a:solidFill>
                  <a:srgbClr val="FF0000"/>
                </a:solidFill>
              </a:rPr>
              <a:t> fiyatları ile besi </a:t>
            </a:r>
            <a:r>
              <a:rPr lang="tr-TR" sz="2600" b="1" dirty="0">
                <a:solidFill>
                  <a:srgbClr val="FF0000"/>
                </a:solidFill>
              </a:rPr>
              <a:t>yemi</a:t>
            </a:r>
            <a:r>
              <a:rPr lang="tr-TR" sz="2600" dirty="0">
                <a:solidFill>
                  <a:srgbClr val="FF0000"/>
                </a:solidFill>
              </a:rPr>
              <a:t> fiyatlarındaki artışlar da aynı oranda olamamış, aradaki </a:t>
            </a:r>
            <a:r>
              <a:rPr lang="tr-TR" sz="2600" b="1" dirty="0">
                <a:solidFill>
                  <a:srgbClr val="0070C0"/>
                </a:solidFill>
              </a:rPr>
              <a:t>fark 2-3 </a:t>
            </a:r>
            <a:r>
              <a:rPr lang="tr-TR" sz="2600" dirty="0">
                <a:solidFill>
                  <a:srgbClr val="FF0000"/>
                </a:solidFill>
              </a:rPr>
              <a:t>misli olmuş, </a:t>
            </a:r>
            <a:endParaRPr lang="tr-TR" sz="2600" dirty="0" smtClean="0">
              <a:solidFill>
                <a:srgbClr val="FF0000"/>
              </a:solidFill>
            </a:endParaRPr>
          </a:p>
          <a:p>
            <a:pPr algn="just"/>
            <a:r>
              <a:rPr lang="tr-TR" sz="2600" b="1" dirty="0" smtClean="0">
                <a:solidFill>
                  <a:srgbClr val="002060"/>
                </a:solidFill>
              </a:rPr>
              <a:t>*</a:t>
            </a:r>
            <a:r>
              <a:rPr lang="tr-TR" sz="2600" b="1" dirty="0" smtClean="0">
                <a:solidFill>
                  <a:srgbClr val="FF0000"/>
                </a:solidFill>
              </a:rPr>
              <a:t> 2018</a:t>
            </a:r>
            <a:r>
              <a:rPr lang="tr-TR" sz="2600" dirty="0" smtClean="0">
                <a:solidFill>
                  <a:srgbClr val="FF0000"/>
                </a:solidFill>
              </a:rPr>
              <a:t> </a:t>
            </a:r>
            <a:r>
              <a:rPr lang="tr-TR" sz="2600" dirty="0">
                <a:solidFill>
                  <a:srgbClr val="FF0000"/>
                </a:solidFill>
              </a:rPr>
              <a:t>yılı alım gücü </a:t>
            </a:r>
            <a:r>
              <a:rPr lang="tr-TR" sz="2600" b="1" dirty="0" smtClean="0">
                <a:solidFill>
                  <a:srgbClr val="FF0000"/>
                </a:solidFill>
              </a:rPr>
              <a:t>2014</a:t>
            </a:r>
            <a:r>
              <a:rPr lang="tr-TR" sz="2600" dirty="0" smtClean="0">
                <a:solidFill>
                  <a:srgbClr val="FF0000"/>
                </a:solidFill>
              </a:rPr>
              <a:t>’e göre gerilemiştir</a:t>
            </a:r>
            <a:r>
              <a:rPr lang="tr-TR" sz="2600" dirty="0">
                <a:solidFill>
                  <a:srgbClr val="FF0000"/>
                </a:solidFill>
              </a:rPr>
              <a:t>. </a:t>
            </a:r>
            <a:r>
              <a:rPr lang="tr-TR" sz="2600" dirty="0" smtClean="0">
                <a:solidFill>
                  <a:srgbClr val="FF0000"/>
                </a:solidFill>
              </a:rPr>
              <a:t>2018 </a:t>
            </a:r>
            <a:r>
              <a:rPr lang="tr-TR" sz="2600" dirty="0">
                <a:solidFill>
                  <a:srgbClr val="FF0000"/>
                </a:solidFill>
              </a:rPr>
              <a:t>yılında üretici </a:t>
            </a:r>
            <a:r>
              <a:rPr lang="tr-TR" sz="2600" b="1" dirty="0">
                <a:solidFill>
                  <a:srgbClr val="FF0000"/>
                </a:solidFill>
              </a:rPr>
              <a:t>1 kg karkas </a:t>
            </a:r>
            <a:r>
              <a:rPr lang="tr-TR" sz="2600" dirty="0">
                <a:solidFill>
                  <a:srgbClr val="FF0000"/>
                </a:solidFill>
              </a:rPr>
              <a:t>sattığında </a:t>
            </a:r>
            <a:r>
              <a:rPr lang="tr-TR" sz="2600" b="1" dirty="0">
                <a:solidFill>
                  <a:srgbClr val="FF0000"/>
                </a:solidFill>
              </a:rPr>
              <a:t>21,45</a:t>
            </a:r>
            <a:r>
              <a:rPr lang="tr-TR" sz="2600" dirty="0">
                <a:solidFill>
                  <a:srgbClr val="FF0000"/>
                </a:solidFill>
              </a:rPr>
              <a:t> kg besi yemi alabilmiştir</a:t>
            </a:r>
            <a:r>
              <a:rPr lang="tr-TR" sz="2600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endParaRPr lang="tr-TR" sz="2600" dirty="0">
              <a:solidFill>
                <a:srgbClr val="FF0000"/>
              </a:solidFill>
            </a:endParaRPr>
          </a:p>
          <a:p>
            <a:pPr algn="just"/>
            <a:r>
              <a:rPr lang="tr-TR" sz="2600" b="1" dirty="0" smtClean="0">
                <a:solidFill>
                  <a:srgbClr val="002060"/>
                </a:solidFill>
              </a:rPr>
              <a:t>*</a:t>
            </a:r>
            <a:r>
              <a:rPr lang="tr-TR" sz="2600" dirty="0" smtClean="0">
                <a:solidFill>
                  <a:srgbClr val="002060"/>
                </a:solidFill>
              </a:rPr>
              <a:t> </a:t>
            </a:r>
            <a:r>
              <a:rPr lang="tr-TR" sz="2600" dirty="0" smtClean="0">
                <a:solidFill>
                  <a:srgbClr val="FF0000"/>
                </a:solidFill>
              </a:rPr>
              <a:t>2007’de toplam </a:t>
            </a:r>
            <a:r>
              <a:rPr lang="tr-TR" sz="2600" dirty="0">
                <a:solidFill>
                  <a:srgbClr val="FF0000"/>
                </a:solidFill>
              </a:rPr>
              <a:t>tarımsal destek bütçesinin </a:t>
            </a:r>
            <a:r>
              <a:rPr lang="tr-TR" sz="2600" dirty="0" smtClean="0">
                <a:solidFill>
                  <a:srgbClr val="FF0000"/>
                </a:solidFill>
              </a:rPr>
              <a:t>% </a:t>
            </a:r>
            <a:r>
              <a:rPr lang="tr-TR" sz="2600" b="1" dirty="0" smtClean="0">
                <a:solidFill>
                  <a:srgbClr val="0070C0"/>
                </a:solidFill>
              </a:rPr>
              <a:t>13’ü</a:t>
            </a:r>
            <a:r>
              <a:rPr lang="tr-TR" sz="2600" dirty="0" smtClean="0">
                <a:solidFill>
                  <a:srgbClr val="FF0000"/>
                </a:solidFill>
              </a:rPr>
              <a:t> </a:t>
            </a:r>
            <a:r>
              <a:rPr lang="tr-TR" sz="2600" dirty="0">
                <a:solidFill>
                  <a:srgbClr val="FF0000"/>
                </a:solidFill>
              </a:rPr>
              <a:t>hayvancılığa ayrılmışken, </a:t>
            </a:r>
            <a:endParaRPr lang="tr-TR" sz="2600" dirty="0" smtClean="0">
              <a:solidFill>
                <a:srgbClr val="FF0000"/>
              </a:solidFill>
            </a:endParaRPr>
          </a:p>
          <a:p>
            <a:pPr algn="just"/>
            <a:r>
              <a:rPr lang="tr-TR" sz="2600" b="1" dirty="0" smtClean="0">
                <a:solidFill>
                  <a:srgbClr val="002060"/>
                </a:solidFill>
              </a:rPr>
              <a:t>*</a:t>
            </a:r>
            <a:r>
              <a:rPr lang="tr-TR" sz="2600" dirty="0" smtClean="0">
                <a:solidFill>
                  <a:srgbClr val="002060"/>
                </a:solidFill>
              </a:rPr>
              <a:t> </a:t>
            </a:r>
            <a:r>
              <a:rPr lang="tr-TR" sz="2600" dirty="0" smtClean="0">
                <a:solidFill>
                  <a:srgbClr val="FF0000"/>
                </a:solidFill>
              </a:rPr>
              <a:t>2017 </a:t>
            </a:r>
            <a:r>
              <a:rPr lang="tr-TR" sz="2600" dirty="0">
                <a:solidFill>
                  <a:srgbClr val="FF0000"/>
                </a:solidFill>
              </a:rPr>
              <a:t>yılında </a:t>
            </a:r>
            <a:r>
              <a:rPr lang="tr-TR" sz="2600" b="1" dirty="0">
                <a:solidFill>
                  <a:srgbClr val="FF0000"/>
                </a:solidFill>
              </a:rPr>
              <a:t>12,7 milyar </a:t>
            </a:r>
            <a:r>
              <a:rPr lang="tr-TR" sz="2600" dirty="0">
                <a:solidFill>
                  <a:srgbClr val="FF0000"/>
                </a:solidFill>
              </a:rPr>
              <a:t>TL toplam destek ödemesi içerisinde hayvancılığa </a:t>
            </a:r>
            <a:r>
              <a:rPr lang="tr-TR" sz="2600" dirty="0" smtClean="0">
                <a:solidFill>
                  <a:srgbClr val="FF0000"/>
                </a:solidFill>
              </a:rPr>
              <a:t>% </a:t>
            </a:r>
            <a:r>
              <a:rPr lang="tr-TR" sz="2600" b="1" dirty="0" smtClean="0">
                <a:solidFill>
                  <a:srgbClr val="0070C0"/>
                </a:solidFill>
              </a:rPr>
              <a:t>30,2’lik</a:t>
            </a:r>
            <a:r>
              <a:rPr lang="tr-TR" sz="2600" dirty="0" smtClean="0">
                <a:solidFill>
                  <a:srgbClr val="FF0000"/>
                </a:solidFill>
              </a:rPr>
              <a:t> </a:t>
            </a:r>
            <a:r>
              <a:rPr lang="tr-TR" sz="2600" dirty="0">
                <a:solidFill>
                  <a:srgbClr val="FF0000"/>
                </a:solidFill>
              </a:rPr>
              <a:t>payla </a:t>
            </a:r>
            <a:r>
              <a:rPr lang="tr-TR" sz="2600" b="1" dirty="0">
                <a:solidFill>
                  <a:srgbClr val="0070C0"/>
                </a:solidFill>
              </a:rPr>
              <a:t>3,8</a:t>
            </a:r>
            <a:r>
              <a:rPr lang="tr-TR" sz="2600" dirty="0">
                <a:solidFill>
                  <a:srgbClr val="FF0000"/>
                </a:solidFill>
              </a:rPr>
              <a:t> milyar TL ayrılmıştır. </a:t>
            </a:r>
            <a:endParaRPr lang="tr-TR" sz="2600" dirty="0" smtClean="0">
              <a:solidFill>
                <a:srgbClr val="FF0000"/>
              </a:solidFill>
            </a:endParaRPr>
          </a:p>
          <a:p>
            <a:pPr algn="just"/>
            <a:r>
              <a:rPr lang="tr-TR" sz="2600" b="1" dirty="0" smtClean="0">
                <a:solidFill>
                  <a:srgbClr val="002060"/>
                </a:solidFill>
              </a:rPr>
              <a:t>*</a:t>
            </a:r>
            <a:r>
              <a:rPr lang="tr-TR" sz="2600" dirty="0" smtClean="0">
                <a:solidFill>
                  <a:srgbClr val="002060"/>
                </a:solidFill>
              </a:rPr>
              <a:t> </a:t>
            </a:r>
            <a:r>
              <a:rPr lang="tr-TR" sz="2600" dirty="0" smtClean="0">
                <a:solidFill>
                  <a:srgbClr val="FF0000"/>
                </a:solidFill>
              </a:rPr>
              <a:t>Bu </a:t>
            </a:r>
            <a:r>
              <a:rPr lang="tr-TR" sz="2600" dirty="0">
                <a:solidFill>
                  <a:srgbClr val="FF0000"/>
                </a:solidFill>
              </a:rPr>
              <a:t>desteğin </a:t>
            </a:r>
            <a:r>
              <a:rPr lang="tr-TR" sz="2600" b="1" dirty="0" smtClean="0">
                <a:solidFill>
                  <a:srgbClr val="FF0000"/>
                </a:solidFill>
              </a:rPr>
              <a:t>% 38’i </a:t>
            </a:r>
            <a:r>
              <a:rPr lang="tr-TR" sz="2600" b="1" dirty="0">
                <a:solidFill>
                  <a:srgbClr val="FF0000"/>
                </a:solidFill>
              </a:rPr>
              <a:t>buzağı </a:t>
            </a:r>
            <a:r>
              <a:rPr lang="tr-TR" sz="2600" dirty="0">
                <a:solidFill>
                  <a:srgbClr val="FF0000"/>
                </a:solidFill>
              </a:rPr>
              <a:t>desteği, </a:t>
            </a:r>
            <a:r>
              <a:rPr lang="tr-TR" sz="2600" dirty="0" smtClean="0">
                <a:solidFill>
                  <a:srgbClr val="FF0000"/>
                </a:solidFill>
              </a:rPr>
              <a:t>% </a:t>
            </a:r>
            <a:r>
              <a:rPr lang="tr-TR" sz="2600" b="1" dirty="0" smtClean="0">
                <a:solidFill>
                  <a:srgbClr val="FF0000"/>
                </a:solidFill>
              </a:rPr>
              <a:t>14’ü </a:t>
            </a:r>
            <a:r>
              <a:rPr lang="tr-TR" sz="2600" b="1" dirty="0">
                <a:solidFill>
                  <a:srgbClr val="FF0000"/>
                </a:solidFill>
              </a:rPr>
              <a:t>süt </a:t>
            </a:r>
            <a:r>
              <a:rPr lang="tr-TR" sz="2600" dirty="0">
                <a:solidFill>
                  <a:srgbClr val="FF0000"/>
                </a:solidFill>
              </a:rPr>
              <a:t>desteği, </a:t>
            </a:r>
            <a:r>
              <a:rPr lang="tr-TR" sz="2600" b="1" dirty="0" smtClean="0">
                <a:solidFill>
                  <a:srgbClr val="FF0000"/>
                </a:solidFill>
              </a:rPr>
              <a:t>%13’ü </a:t>
            </a:r>
            <a:r>
              <a:rPr lang="tr-TR" sz="2600" dirty="0">
                <a:solidFill>
                  <a:srgbClr val="FF0000"/>
                </a:solidFill>
              </a:rPr>
              <a:t>de </a:t>
            </a:r>
            <a:r>
              <a:rPr lang="tr-TR" sz="2600" b="1" dirty="0">
                <a:solidFill>
                  <a:srgbClr val="FF0000"/>
                </a:solidFill>
              </a:rPr>
              <a:t>küçükbaş</a:t>
            </a:r>
            <a:r>
              <a:rPr lang="tr-TR" sz="2600" dirty="0">
                <a:solidFill>
                  <a:srgbClr val="FF0000"/>
                </a:solidFill>
              </a:rPr>
              <a:t> hayvancılık desteği olarak ayrılmıştır</a:t>
            </a:r>
            <a:r>
              <a:rPr lang="tr-TR" sz="2600" dirty="0"/>
              <a:t>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3419872" y="864157"/>
            <a:ext cx="2702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 smtClean="0">
                <a:solidFill>
                  <a:srgbClr val="00B050"/>
                </a:solidFill>
              </a:rPr>
              <a:t>ET-YEM PARİTESİ</a:t>
            </a:r>
            <a:endParaRPr lang="tr-TR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35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978817"/>
              </p:ext>
            </p:extLst>
          </p:nvPr>
        </p:nvGraphicFramePr>
        <p:xfrm>
          <a:off x="9087" y="1556792"/>
          <a:ext cx="9134913" cy="5301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0238"/>
                <a:gridCol w="2195255"/>
                <a:gridCol w="2664165"/>
                <a:gridCol w="2195255"/>
              </a:tblGrid>
              <a:tr h="11810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YILLAR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Çiğ süt fiyatı (TL/litre)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Süt yemi fiyatı (TL/kg)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Alım gücü (parite)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878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2014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1,10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0,92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1,20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878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2015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1,15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0,99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1,16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878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2016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1,05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0,94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1,12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878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2017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1,13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1,10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1,03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878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2018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1,42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1,43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1,00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1810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2018/2014 Değişim (%)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29,09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55,53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-16,67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4" name="Dikdörtgen 3"/>
          <p:cNvSpPr/>
          <p:nvPr/>
        </p:nvSpPr>
        <p:spPr>
          <a:xfrm>
            <a:off x="1819717" y="1020428"/>
            <a:ext cx="659212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600" b="1" dirty="0"/>
              <a:t>Çiğ süt- süt yemi fiyatları ve alım gücü (parite) </a:t>
            </a:r>
            <a:endParaRPr lang="tr-TR" sz="2600" dirty="0"/>
          </a:p>
        </p:txBody>
      </p:sp>
    </p:spTree>
    <p:extLst>
      <p:ext uri="{BB962C8B-B14F-4D97-AF65-F5344CB8AC3E}">
        <p14:creationId xmlns:p14="http://schemas.microsoft.com/office/powerpoint/2010/main" val="2231714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226311"/>
              </p:ext>
            </p:extLst>
          </p:nvPr>
        </p:nvGraphicFramePr>
        <p:xfrm>
          <a:off x="107504" y="1412775"/>
          <a:ext cx="9036496" cy="5328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7064"/>
                <a:gridCol w="2020113"/>
                <a:gridCol w="633040"/>
                <a:gridCol w="1817022"/>
                <a:gridCol w="1231514"/>
                <a:gridCol w="2297743"/>
              </a:tblGrid>
              <a:tr h="17887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YIL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Dana karkas fiyatı (TL/kg)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Değişim (%)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Besi yemi fiyatı (TL/kg)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Değişim (%)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Alım gücü (Parite)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890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2014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19,01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-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0,90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-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21,13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1836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2015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23,80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25.22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0,91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0.62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26,30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890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2016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25,11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5.50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0,89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-1.22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28,08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890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2017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26,61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5.95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1,02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14.30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26,03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890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2018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28,35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6.57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1,32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29.14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21,45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4" name="Dikdörtgen 3"/>
          <p:cNvSpPr/>
          <p:nvPr/>
        </p:nvSpPr>
        <p:spPr>
          <a:xfrm>
            <a:off x="1275738" y="864157"/>
            <a:ext cx="776075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600" b="1" dirty="0" smtClean="0">
                <a:solidFill>
                  <a:prstClr val="black"/>
                </a:solidFill>
              </a:rPr>
              <a:t>Dana karkas ve besi yemi </a:t>
            </a:r>
            <a:r>
              <a:rPr lang="tr-TR" sz="2600" b="1" dirty="0">
                <a:solidFill>
                  <a:prstClr val="black"/>
                </a:solidFill>
              </a:rPr>
              <a:t>fiyatları ve alım gücü (</a:t>
            </a:r>
            <a:r>
              <a:rPr lang="tr-TR" sz="2600" b="1" dirty="0" smtClean="0">
                <a:solidFill>
                  <a:prstClr val="black"/>
                </a:solidFill>
              </a:rPr>
              <a:t>parite)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3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573671" y="1844824"/>
            <a:ext cx="82163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tr-TR" sz="3000" b="1" dirty="0" smtClean="0">
                <a:solidFill>
                  <a:srgbClr val="002060"/>
                </a:solidFill>
              </a:rPr>
              <a:t>*</a:t>
            </a:r>
            <a:r>
              <a:rPr lang="tr-TR" sz="3000" b="1" dirty="0" smtClean="0">
                <a:solidFill>
                  <a:srgbClr val="FF0000"/>
                </a:solidFill>
              </a:rPr>
              <a:t> Hayvancılık</a:t>
            </a:r>
            <a:r>
              <a:rPr lang="tr-TR" sz="3000" b="1" dirty="0">
                <a:solidFill>
                  <a:srgbClr val="FF0000"/>
                </a:solidFill>
              </a:rPr>
              <a:t>, </a:t>
            </a:r>
            <a:r>
              <a:rPr lang="tr-TR" sz="3000" dirty="0">
                <a:solidFill>
                  <a:srgbClr val="FF0000"/>
                </a:solidFill>
              </a:rPr>
              <a:t>kırsal kesimde </a:t>
            </a:r>
            <a:r>
              <a:rPr lang="tr-TR" sz="3000" b="1" dirty="0">
                <a:solidFill>
                  <a:srgbClr val="FF0000"/>
                </a:solidFill>
              </a:rPr>
              <a:t>istihdam</a:t>
            </a:r>
            <a:r>
              <a:rPr lang="tr-TR" sz="3000" dirty="0">
                <a:solidFill>
                  <a:srgbClr val="FF0000"/>
                </a:solidFill>
              </a:rPr>
              <a:t> sağlamak, </a:t>
            </a:r>
            <a:endParaRPr lang="tr-TR" sz="3000" dirty="0" smtClean="0">
              <a:solidFill>
                <a:srgbClr val="FF0000"/>
              </a:solidFill>
            </a:endParaRPr>
          </a:p>
          <a:p>
            <a:pPr lvl="0" algn="just"/>
            <a:r>
              <a:rPr lang="tr-TR" sz="3000" b="1" dirty="0" smtClean="0">
                <a:solidFill>
                  <a:srgbClr val="002060"/>
                </a:solidFill>
              </a:rPr>
              <a:t>*</a:t>
            </a:r>
            <a:r>
              <a:rPr lang="tr-TR" sz="3000" b="1" dirty="0" smtClean="0">
                <a:solidFill>
                  <a:srgbClr val="FF0000"/>
                </a:solidFill>
              </a:rPr>
              <a:t> Sağlıklı </a:t>
            </a:r>
            <a:r>
              <a:rPr lang="tr-TR" sz="3000" b="1" dirty="0">
                <a:solidFill>
                  <a:srgbClr val="FF0000"/>
                </a:solidFill>
              </a:rPr>
              <a:t>ve dengeli </a:t>
            </a:r>
            <a:r>
              <a:rPr lang="tr-TR" sz="3000" b="1" dirty="0" smtClean="0">
                <a:solidFill>
                  <a:srgbClr val="FF0000"/>
                </a:solidFill>
              </a:rPr>
              <a:t>beslenme </a:t>
            </a:r>
            <a:r>
              <a:rPr lang="tr-TR" sz="3000" dirty="0">
                <a:solidFill>
                  <a:srgbClr val="FF0000"/>
                </a:solidFill>
              </a:rPr>
              <a:t>için ihtiyaç duyulan hayvansal ürünlerin üretilmesini sağlamak, </a:t>
            </a:r>
            <a:endParaRPr lang="tr-TR" sz="3000" dirty="0" smtClean="0">
              <a:solidFill>
                <a:srgbClr val="FF0000"/>
              </a:solidFill>
            </a:endParaRPr>
          </a:p>
          <a:p>
            <a:pPr lvl="0" algn="just"/>
            <a:r>
              <a:rPr lang="tr-TR" sz="3000" b="1" dirty="0" smtClean="0">
                <a:solidFill>
                  <a:srgbClr val="002060"/>
                </a:solidFill>
              </a:rPr>
              <a:t>*</a:t>
            </a:r>
            <a:r>
              <a:rPr lang="tr-TR" sz="3000" dirty="0" smtClean="0">
                <a:solidFill>
                  <a:srgbClr val="FF0000"/>
                </a:solidFill>
              </a:rPr>
              <a:t> Köyden </a:t>
            </a:r>
            <a:r>
              <a:rPr lang="tr-TR" sz="3000" dirty="0">
                <a:solidFill>
                  <a:srgbClr val="FF0000"/>
                </a:solidFill>
              </a:rPr>
              <a:t>kente </a:t>
            </a:r>
            <a:r>
              <a:rPr lang="tr-TR" sz="3000" dirty="0" smtClean="0">
                <a:solidFill>
                  <a:srgbClr val="FF0000"/>
                </a:solidFill>
              </a:rPr>
              <a:t>göçü önlemek gibi </a:t>
            </a:r>
            <a:r>
              <a:rPr lang="tr-TR" sz="3000" dirty="0">
                <a:solidFill>
                  <a:srgbClr val="FF0000"/>
                </a:solidFill>
              </a:rPr>
              <a:t>sosyal fonksiyonları üstlenmiştir. </a:t>
            </a:r>
            <a:endParaRPr lang="tr-TR" sz="3000" dirty="0" smtClean="0">
              <a:solidFill>
                <a:srgbClr val="FF0000"/>
              </a:solidFill>
            </a:endParaRPr>
          </a:p>
          <a:p>
            <a:pPr lvl="0" algn="just"/>
            <a:endParaRPr lang="tr-TR" sz="3000" dirty="0" smtClean="0">
              <a:solidFill>
                <a:srgbClr val="FF0000"/>
              </a:solidFill>
            </a:endParaRPr>
          </a:p>
          <a:p>
            <a:pPr lvl="0" algn="just"/>
            <a:r>
              <a:rPr lang="tr-TR" sz="3000" dirty="0" smtClean="0">
                <a:solidFill>
                  <a:srgbClr val="FF0000"/>
                </a:solidFill>
              </a:rPr>
              <a:t>	Bu </a:t>
            </a:r>
            <a:r>
              <a:rPr lang="tr-TR" sz="3000" dirty="0">
                <a:solidFill>
                  <a:srgbClr val="FF0000"/>
                </a:solidFill>
              </a:rPr>
              <a:t>yüzden hayvancılığın payı </a:t>
            </a:r>
            <a:r>
              <a:rPr lang="tr-TR" sz="3000" b="1" dirty="0">
                <a:solidFill>
                  <a:srgbClr val="FF0000"/>
                </a:solidFill>
              </a:rPr>
              <a:t>Tarımsal gelir </a:t>
            </a:r>
            <a:r>
              <a:rPr lang="tr-TR" sz="3000" dirty="0">
                <a:solidFill>
                  <a:srgbClr val="FF0000"/>
                </a:solidFill>
              </a:rPr>
              <a:t>içinde önemlidir</a:t>
            </a:r>
            <a:r>
              <a:rPr lang="tr-TR" sz="3000" dirty="0" smtClean="0">
                <a:solidFill>
                  <a:srgbClr val="FF0000"/>
                </a:solidFill>
              </a:rPr>
              <a:t>.</a:t>
            </a:r>
          </a:p>
          <a:p>
            <a:pPr lvl="0" algn="just"/>
            <a:endParaRPr lang="tr-TR" sz="3000" dirty="0">
              <a:solidFill>
                <a:srgbClr val="FF0000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372915" y="974262"/>
            <a:ext cx="2445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3200" b="1" dirty="0" smtClean="0">
                <a:solidFill>
                  <a:srgbClr val="00B050"/>
                </a:solidFill>
              </a:rPr>
              <a:t>HAYVANCILIK</a:t>
            </a:r>
            <a:endParaRPr lang="tr-TR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0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51520" y="1266650"/>
            <a:ext cx="871296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Hayvancılığımızı </a:t>
            </a:r>
            <a:r>
              <a:rPr lang="tr-TR" sz="2800" dirty="0">
                <a:solidFill>
                  <a:srgbClr val="FF0000"/>
                </a:solidFill>
              </a:rPr>
              <a:t>tehdit eden en önemli hususlardan biri de hayvan hastalıklarının her geçen gün artmasıdır. Özellikle </a:t>
            </a:r>
            <a:r>
              <a:rPr lang="tr-TR" sz="2800" b="1" dirty="0">
                <a:solidFill>
                  <a:srgbClr val="0070C0"/>
                </a:solidFill>
              </a:rPr>
              <a:t>şap, </a:t>
            </a:r>
            <a:r>
              <a:rPr lang="tr-TR" sz="2800" b="1" dirty="0" err="1" smtClean="0">
                <a:solidFill>
                  <a:srgbClr val="0070C0"/>
                </a:solidFill>
              </a:rPr>
              <a:t>brucella</a:t>
            </a:r>
            <a:r>
              <a:rPr lang="tr-TR" sz="2800" b="1" dirty="0">
                <a:solidFill>
                  <a:srgbClr val="0070C0"/>
                </a:solidFill>
              </a:rPr>
              <a:t>, tüberküloz, çiçek </a:t>
            </a:r>
            <a:r>
              <a:rPr lang="tr-TR" sz="2800" dirty="0">
                <a:solidFill>
                  <a:srgbClr val="FF0000"/>
                </a:solidFill>
              </a:rPr>
              <a:t>gibi hastalıklar öncelikli hastalıklar olarak göze çarpmaktadır. </a:t>
            </a:r>
          </a:p>
          <a:p>
            <a:pPr algn="just"/>
            <a:r>
              <a:rPr lang="tr-TR" sz="2800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b="1" dirty="0" smtClean="0">
                <a:solidFill>
                  <a:srgbClr val="FF0000"/>
                </a:solidFill>
              </a:rPr>
              <a:t>Dünya </a:t>
            </a:r>
            <a:r>
              <a:rPr lang="tr-TR" sz="2800" b="1" dirty="0">
                <a:solidFill>
                  <a:srgbClr val="FF0000"/>
                </a:solidFill>
              </a:rPr>
              <a:t>Hayvan Sağlık Örgütü </a:t>
            </a:r>
            <a:r>
              <a:rPr lang="tr-TR" sz="2800" b="1" dirty="0" smtClean="0">
                <a:solidFill>
                  <a:srgbClr val="FF0000"/>
                </a:solidFill>
              </a:rPr>
              <a:t>(</a:t>
            </a:r>
            <a:r>
              <a:rPr lang="tr-TR" sz="2800" b="1" dirty="0" smtClean="0">
                <a:solidFill>
                  <a:srgbClr val="0070C0"/>
                </a:solidFill>
              </a:rPr>
              <a:t>OIE</a:t>
            </a:r>
            <a:r>
              <a:rPr lang="tr-TR" sz="2800" b="1" dirty="0" smtClean="0">
                <a:solidFill>
                  <a:srgbClr val="FF0000"/>
                </a:solidFill>
              </a:rPr>
              <a:t>) </a:t>
            </a:r>
            <a:r>
              <a:rPr lang="tr-TR" sz="2800" dirty="0" smtClean="0">
                <a:solidFill>
                  <a:srgbClr val="FF0000"/>
                </a:solidFill>
              </a:rPr>
              <a:t>resmi </a:t>
            </a:r>
            <a:r>
              <a:rPr lang="tr-TR" sz="2800" dirty="0">
                <a:solidFill>
                  <a:srgbClr val="FF0000"/>
                </a:solidFill>
              </a:rPr>
              <a:t>verilerine göre ülkemizde önemli </a:t>
            </a:r>
            <a:r>
              <a:rPr lang="tr-TR" sz="2800" b="1" dirty="0">
                <a:solidFill>
                  <a:srgbClr val="0070C0"/>
                </a:solidFill>
              </a:rPr>
              <a:t>8 hastalık </a:t>
            </a:r>
            <a:r>
              <a:rPr lang="tr-TR" sz="2800" dirty="0">
                <a:solidFill>
                  <a:srgbClr val="FF0000"/>
                </a:solidFill>
              </a:rPr>
              <a:t>dikkate alınarak oluşturulan hayvan hastalıklarında olumlu bir gelişmenin olmadığı, aksine son yıllarda hastalıklarda ciddi artışlar olduğu görülmektedir. </a:t>
            </a:r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Sınırlardan </a:t>
            </a:r>
            <a:r>
              <a:rPr lang="tr-TR" sz="2800" dirty="0">
                <a:solidFill>
                  <a:srgbClr val="FF0000"/>
                </a:solidFill>
              </a:rPr>
              <a:t>girişlerin ve ülke içi </a:t>
            </a:r>
            <a:r>
              <a:rPr lang="tr-TR" sz="2800" dirty="0">
                <a:solidFill>
                  <a:srgbClr val="0070C0"/>
                </a:solidFill>
              </a:rPr>
              <a:t>hayvan hareketlerinin </a:t>
            </a:r>
            <a:r>
              <a:rPr lang="tr-TR" sz="2800" dirty="0">
                <a:solidFill>
                  <a:srgbClr val="FF0000"/>
                </a:solidFill>
              </a:rPr>
              <a:t>yeterince denetlenememesi, ülkemizi hiç görülmeyen hastalıklar açısından potansiyel riskli ülkeler pozisyonuna sokmaktadır.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871700" y="800118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00B050"/>
                </a:solidFill>
              </a:rPr>
              <a:t>HAYVAN HASTALIKLARI</a:t>
            </a:r>
            <a:endParaRPr lang="tr-T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35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835696" y="864157"/>
            <a:ext cx="4280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/>
              <a:t>Türkiye </a:t>
            </a:r>
            <a:r>
              <a:rPr lang="tr-TR" sz="2400" b="1" dirty="0"/>
              <a:t>damızlık hayvan ithalatı </a:t>
            </a:r>
            <a:endParaRPr lang="tr-TR" sz="2400" dirty="0"/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814210"/>
              </p:ext>
            </p:extLst>
          </p:nvPr>
        </p:nvGraphicFramePr>
        <p:xfrm>
          <a:off x="323528" y="1497484"/>
          <a:ext cx="8712968" cy="5171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0759"/>
                <a:gridCol w="1710314"/>
                <a:gridCol w="2537769"/>
                <a:gridCol w="1477856"/>
                <a:gridCol w="1156270"/>
              </a:tblGrid>
              <a:tr h="3627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</a:t>
                      </a:r>
                      <a:endParaRPr lang="tr-T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7422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YILLAR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Miktar (baş)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Değer ($)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Değişim (%)Miktar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Değer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9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2010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effectLst/>
                        </a:rPr>
                        <a:t>19.928</a:t>
                      </a:r>
                      <a:endParaRPr lang="tr-T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effectLst/>
                        </a:rPr>
                        <a:t>65.544.857</a:t>
                      </a:r>
                      <a:endParaRPr lang="tr-T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-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-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9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2011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78.565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292.952.534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294,2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346,9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9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2012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48.702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163.824.429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-38,0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-44,1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9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2013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31.873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102.182.831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-34,6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-37,6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9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2014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23.676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71.878.355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-25,7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-29,7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9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2015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48.595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133.329.302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105,3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85,5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9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2016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64.126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169.120.707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32,0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26,8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9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2017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113.545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254.756.498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77,1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50,6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7422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2018 (11 aylık)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effectLst/>
                        </a:rPr>
                        <a:t>113.819</a:t>
                      </a:r>
                      <a:endParaRPr lang="tr-T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effectLst/>
                        </a:rPr>
                        <a:t>222.411.535</a:t>
                      </a:r>
                      <a:endParaRPr lang="tr-T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0,2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-12,7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9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TOPLAM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542.829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1.476.001.048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 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 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6291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267744" y="1035817"/>
            <a:ext cx="4699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/>
              <a:t>Türkiye besilik canlı hayvan ithalatı </a:t>
            </a:r>
            <a:endParaRPr lang="tr-TR" sz="2400" dirty="0"/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915045"/>
              </p:ext>
            </p:extLst>
          </p:nvPr>
        </p:nvGraphicFramePr>
        <p:xfrm>
          <a:off x="395536" y="1600200"/>
          <a:ext cx="8496944" cy="5069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7205"/>
                <a:gridCol w="1740584"/>
                <a:gridCol w="1630093"/>
                <a:gridCol w="1309531"/>
                <a:gridCol w="1309531"/>
              </a:tblGrid>
              <a:tr h="2027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 </a:t>
                      </a:r>
                      <a:endParaRPr lang="tr-T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000">
                        <a:effectLst/>
                        <a:latin typeface="Calibri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</a:tr>
              <a:tr h="8110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YILLAR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Miktar (baş)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Değer ($)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Değişim (%)Miktar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Değer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</a:tr>
              <a:tr h="4055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2010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effectLst/>
                        </a:rPr>
                        <a:t>1.443</a:t>
                      </a:r>
                      <a:endParaRPr lang="tr-T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effectLst/>
                        </a:rPr>
                        <a:t>1.861.257</a:t>
                      </a:r>
                      <a:endParaRPr lang="tr-T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-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-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</a:tr>
              <a:tr h="4055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2011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effectLst/>
                        </a:rPr>
                        <a:t>227.871</a:t>
                      </a:r>
                      <a:endParaRPr lang="tr-T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252.581.275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15.691,5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13.470,5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</a:tr>
              <a:tr h="4055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2012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228.421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252.629.159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0,2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0,0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</a:tr>
              <a:tr h="4055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2013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130.897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151.262.835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-42,7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-40,1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</a:tr>
              <a:tr h="4055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2014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23.604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32.763.121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-82,0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-78,3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</a:tr>
              <a:tr h="4055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2015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154.194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164.433.862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553,3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401,9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</a:tr>
              <a:tr h="4055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2016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407.887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388.382.859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164,5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136,2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</a:tr>
              <a:tr h="4055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2017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666.949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723.568.966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63,5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86,3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</a:tr>
              <a:tr h="4055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2018 (11 aylık)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effectLst/>
                        </a:rPr>
                        <a:t>1.127.549</a:t>
                      </a:r>
                      <a:endParaRPr lang="tr-T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effectLst/>
                        </a:rPr>
                        <a:t>1.146.408.211</a:t>
                      </a:r>
                      <a:endParaRPr lang="tr-TR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69,1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58,4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</a:tr>
              <a:tr h="4055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TOPLAM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2.968.815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3.113.891.545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 </a:t>
                      </a:r>
                      <a:endParaRPr lang="tr-T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 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18" marR="41118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6291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411760" y="897318"/>
            <a:ext cx="491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/>
              <a:t>Türkiye kasaplık canlı hayvan ithalatı </a:t>
            </a:r>
            <a:endParaRPr lang="tr-TR" sz="2400" dirty="0"/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402557"/>
              </p:ext>
            </p:extLst>
          </p:nvPr>
        </p:nvGraphicFramePr>
        <p:xfrm>
          <a:off x="179512" y="1369809"/>
          <a:ext cx="8856984" cy="54522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6244"/>
                <a:gridCol w="1463591"/>
                <a:gridCol w="2372146"/>
                <a:gridCol w="1381406"/>
                <a:gridCol w="1973597"/>
              </a:tblGrid>
              <a:tr h="364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</a:t>
                      </a:r>
                      <a:endParaRPr lang="tr-T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732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YILLAR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Miktar (baş)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Değer ($)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Değişim (%)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Değer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FF0000"/>
                          </a:solidFill>
                          <a:effectLst/>
                        </a:rPr>
                        <a:t>118.578</a:t>
                      </a:r>
                      <a:endParaRPr lang="tr-TR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FF0000"/>
                          </a:solidFill>
                          <a:effectLst/>
                        </a:rPr>
                        <a:t>206.349.057</a:t>
                      </a:r>
                      <a:endParaRPr lang="tr-TR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-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-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2011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164.360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303.201.883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38,6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46,9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2012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194.448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358.959.795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18,3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18,4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2013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28.869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44.364.473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-85,2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-87,6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2014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2.434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4.073.396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-91,6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-90,8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2015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-100,0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-100,0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2016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22.181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29.879.976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-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-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2017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115.316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181.549.632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419,9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507,6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732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2018 (11 aylık)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FF0000"/>
                          </a:solidFill>
                          <a:effectLst/>
                        </a:rPr>
                        <a:t>132.876</a:t>
                      </a:r>
                      <a:endParaRPr lang="tr-TR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FF0000"/>
                          </a:solidFill>
                          <a:effectLst/>
                        </a:rPr>
                        <a:t>231.390.272</a:t>
                      </a:r>
                      <a:endParaRPr lang="tr-TR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15,2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27,5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646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TOPLAM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779.062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1.359.768.484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 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 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1824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275738" y="741735"/>
            <a:ext cx="7760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/>
              <a:t>Türkiye’de toplam tarımsal destek ve hayvancılığın payı (%)</a:t>
            </a: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231405"/>
              </p:ext>
            </p:extLst>
          </p:nvPr>
        </p:nvGraphicFramePr>
        <p:xfrm>
          <a:off x="251520" y="1237756"/>
          <a:ext cx="8784976" cy="5870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0678"/>
                <a:gridCol w="3374830"/>
                <a:gridCol w="2989100"/>
                <a:gridCol w="1230368"/>
              </a:tblGrid>
              <a:tr h="716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YIL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Toplam Tarımsal destek (TL)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Hayvancılık desteği (TL)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Pay (%)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582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2007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FF0000"/>
                          </a:solidFill>
                          <a:effectLst/>
                        </a:rPr>
                        <a:t>5.643.000.000</a:t>
                      </a:r>
                      <a:endParaRPr lang="tr-TR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FF0000"/>
                          </a:solidFill>
                          <a:effectLst/>
                        </a:rPr>
                        <a:t>741.000.000</a:t>
                      </a:r>
                      <a:endParaRPr lang="tr-TR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FF0000"/>
                          </a:solidFill>
                          <a:effectLst/>
                        </a:rPr>
                        <a:t>13,1</a:t>
                      </a:r>
                      <a:endParaRPr lang="tr-TR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582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2008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5.864.000.000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1.095.000.000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18,7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582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2009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4.749.000.000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908.000.000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19,1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582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5.947.000.000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1.158.000.000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19,5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582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2011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7.085.000.000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1.728.000.000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24,4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582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2012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7.673.000.000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2.216.000.000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28,9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582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2013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8.774.000.000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2.756.000.000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31,4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582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2014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9.208.000.000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2.665.000.000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28,9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582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2015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9.971.000.000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2.973.000.000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29,8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582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2016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11.489.000.000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3.031.000.000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26,4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582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2017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12.722.000.000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3.848.000.000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30,2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582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2018(1)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14.489.000.000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4.103.000.000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28,3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582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2019 (2)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FF0000"/>
                          </a:solidFill>
                          <a:effectLst/>
                        </a:rPr>
                        <a:t>16.989.000.000</a:t>
                      </a:r>
                      <a:endParaRPr lang="tr-TR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FF0000"/>
                          </a:solidFill>
                          <a:effectLst/>
                        </a:rPr>
                        <a:t>5.268.000.000</a:t>
                      </a:r>
                      <a:endParaRPr lang="tr-TR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solidFill>
                            <a:srgbClr val="FF0000"/>
                          </a:solidFill>
                          <a:effectLst/>
                        </a:rPr>
                        <a:t>31,0</a:t>
                      </a:r>
                      <a:endParaRPr lang="tr-TR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1824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687526"/>
              </p:ext>
            </p:extLst>
          </p:nvPr>
        </p:nvGraphicFramePr>
        <p:xfrm>
          <a:off x="179512" y="1266653"/>
          <a:ext cx="8964487" cy="52586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00474"/>
                <a:gridCol w="2165008"/>
                <a:gridCol w="1299005"/>
              </a:tblGrid>
              <a:tr h="4780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HAYVANCILIK DESTEKLERİ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Destek (000 TL)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Pay (%)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4780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Buzağı Desteği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1.477.902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38,4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4780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Süt Desteği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535.694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13,9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4780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Islah Amaç. Küçükbaş Hay. Yetiştirici </a:t>
                      </a:r>
                      <a:r>
                        <a:rPr lang="tr-TR" sz="2400" dirty="0" err="1">
                          <a:effectLst/>
                        </a:rPr>
                        <a:t>Des</a:t>
                      </a:r>
                      <a:r>
                        <a:rPr lang="tr-TR" sz="2400" dirty="0">
                          <a:effectLst/>
                        </a:rPr>
                        <a:t>.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519.871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13,5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4780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Yem </a:t>
                      </a:r>
                      <a:r>
                        <a:rPr lang="tr-TR" sz="2400" dirty="0" err="1">
                          <a:effectLst/>
                        </a:rPr>
                        <a:t>Bitk</a:t>
                      </a:r>
                      <a:r>
                        <a:rPr lang="tr-TR" sz="2400" dirty="0">
                          <a:effectLst/>
                        </a:rPr>
                        <a:t>. Üretim Desteği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435.218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11,3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4780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Çiğ Sütün Değerlendirilmesi (Süt Tozu)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314.902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8,2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4780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Hastalıktan Ari Hayvan </a:t>
                      </a:r>
                      <a:r>
                        <a:rPr lang="tr-TR" sz="2400" dirty="0" err="1">
                          <a:effectLst/>
                        </a:rPr>
                        <a:t>Taz</a:t>
                      </a:r>
                      <a:r>
                        <a:rPr lang="tr-TR" sz="2400" dirty="0">
                          <a:effectLst/>
                        </a:rPr>
                        <a:t>.+İşletme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155.990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4,1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4780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Hayvan Gen Kaynakları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116.407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3,0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4780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Büyükbaş Hayvan Besi Desteği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75.954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2,0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4780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Su Ürünleri Desteği+ Balıkçı Tekneleri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73.025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1,9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4780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Arıcılık ve Bal Desteği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68.318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1,8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1824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-14384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782431"/>
              </p:ext>
            </p:extLst>
          </p:nvPr>
        </p:nvGraphicFramePr>
        <p:xfrm>
          <a:off x="251520" y="1241370"/>
          <a:ext cx="8640961" cy="5681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01963"/>
                <a:gridCol w="2086873"/>
                <a:gridCol w="1252125"/>
              </a:tblGrid>
              <a:tr h="457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HAYVANCILIK DESTEKLERİ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Destek (000 TL)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Pay (%)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457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Sürü Yöneticisi İstihdamı Desteği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23.176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0,6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3983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Biyolojik Mücadele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13.158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0,3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3983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Manda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12.742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0,3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3983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err="1">
                          <a:effectLst/>
                        </a:rPr>
                        <a:t>Bombus</a:t>
                      </a:r>
                      <a:r>
                        <a:rPr lang="tr-TR" sz="2400" dirty="0">
                          <a:effectLst/>
                        </a:rPr>
                        <a:t> Desteği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7.071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0,2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3983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Süt Analizi Desteği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5.539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0,1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3983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İpek Böceği Desteği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5.500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0,1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3983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Tiftik Üretimi Desteği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4.408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0,1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3983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Küpe Desteği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1.160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0,0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3983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Aşı Desteği 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864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0,0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3983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Atık Desteği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198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0,0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457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Büyükbaş Hayvan Desteği (anaç sığır+manda)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0,0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  <a:tr h="3983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TOPLAM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3.847.098</a:t>
                      </a:r>
                      <a:endParaRPr lang="tr-T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100,0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65" marR="34265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7812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9088" y="1964353"/>
            <a:ext cx="91349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600" b="1" dirty="0" smtClean="0">
                <a:solidFill>
                  <a:srgbClr val="002060"/>
                </a:solidFill>
              </a:rPr>
              <a:t>*</a:t>
            </a:r>
            <a:r>
              <a:rPr lang="tr-TR" sz="2600" b="1" dirty="0" smtClean="0">
                <a:solidFill>
                  <a:srgbClr val="FF0000"/>
                </a:solidFill>
              </a:rPr>
              <a:t> Üretici </a:t>
            </a:r>
            <a:r>
              <a:rPr lang="tr-TR" sz="2600" b="1" dirty="0">
                <a:solidFill>
                  <a:srgbClr val="FF0000"/>
                </a:solidFill>
              </a:rPr>
              <a:t>örgütlerini </a:t>
            </a:r>
            <a:r>
              <a:rPr lang="tr-TR" sz="2600" dirty="0">
                <a:solidFill>
                  <a:srgbClr val="FF0000"/>
                </a:solidFill>
              </a:rPr>
              <a:t>üretimden pazarlamaya kadarki süreçte etkin ve güçlü kılacak destekler hayata geçirilmeli, örgüt bünyesinde </a:t>
            </a:r>
            <a:r>
              <a:rPr lang="tr-TR" sz="2600" b="1" dirty="0">
                <a:solidFill>
                  <a:srgbClr val="FF0000"/>
                </a:solidFill>
              </a:rPr>
              <a:t>uzman </a:t>
            </a:r>
            <a:r>
              <a:rPr lang="tr-TR" sz="2600" dirty="0">
                <a:solidFill>
                  <a:srgbClr val="FF0000"/>
                </a:solidFill>
              </a:rPr>
              <a:t>istihdamını artırıcı destekler hayata geçirilmelidir</a:t>
            </a:r>
            <a:r>
              <a:rPr lang="tr-TR" sz="2600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tr-TR" sz="2600" dirty="0" smtClean="0">
                <a:solidFill>
                  <a:srgbClr val="002060"/>
                </a:solidFill>
              </a:rPr>
              <a:t>*</a:t>
            </a:r>
            <a:r>
              <a:rPr lang="tr-TR" sz="2600" dirty="0" smtClean="0">
                <a:solidFill>
                  <a:srgbClr val="FF0000"/>
                </a:solidFill>
              </a:rPr>
              <a:t> Ortaklar </a:t>
            </a:r>
            <a:r>
              <a:rPr lang="tr-TR" sz="2600" dirty="0">
                <a:solidFill>
                  <a:srgbClr val="FF0000"/>
                </a:solidFill>
              </a:rPr>
              <a:t>Mülkiyetinde </a:t>
            </a:r>
            <a:r>
              <a:rPr lang="tr-TR" sz="2600" b="1" dirty="0">
                <a:solidFill>
                  <a:srgbClr val="0070C0"/>
                </a:solidFill>
              </a:rPr>
              <a:t>Kooperatif Projeleri </a:t>
            </a:r>
            <a:r>
              <a:rPr lang="tr-TR" sz="2600" dirty="0">
                <a:solidFill>
                  <a:srgbClr val="FF0000"/>
                </a:solidFill>
              </a:rPr>
              <a:t>(</a:t>
            </a:r>
            <a:r>
              <a:rPr lang="tr-TR" sz="2600" dirty="0" smtClean="0">
                <a:solidFill>
                  <a:srgbClr val="FF0000"/>
                </a:solidFill>
              </a:rPr>
              <a:t>GB+KASDP); </a:t>
            </a:r>
          </a:p>
          <a:p>
            <a:pPr algn="just"/>
            <a:r>
              <a:rPr lang="tr-TR" sz="2600" dirty="0" smtClean="0">
                <a:solidFill>
                  <a:srgbClr val="FF0000"/>
                </a:solidFill>
              </a:rPr>
              <a:t>1990-2002</a:t>
            </a:r>
            <a:r>
              <a:rPr lang="tr-TR" sz="2600" dirty="0">
                <a:solidFill>
                  <a:srgbClr val="FF0000"/>
                </a:solidFill>
              </a:rPr>
              <a:t>: </a:t>
            </a:r>
            <a:r>
              <a:rPr lang="tr-TR" sz="2600" b="1" dirty="0">
                <a:solidFill>
                  <a:srgbClr val="FF0000"/>
                </a:solidFill>
              </a:rPr>
              <a:t>287</a:t>
            </a:r>
            <a:r>
              <a:rPr lang="tr-TR" sz="2600" dirty="0">
                <a:solidFill>
                  <a:srgbClr val="FF0000"/>
                </a:solidFill>
              </a:rPr>
              <a:t> </a:t>
            </a:r>
            <a:r>
              <a:rPr lang="tr-TR" sz="2600" dirty="0" err="1">
                <a:solidFill>
                  <a:srgbClr val="FF0000"/>
                </a:solidFill>
              </a:rPr>
              <a:t>Koop</a:t>
            </a:r>
            <a:r>
              <a:rPr lang="tr-TR" sz="2600" dirty="0">
                <a:solidFill>
                  <a:srgbClr val="FF0000"/>
                </a:solidFill>
              </a:rPr>
              <a:t>. </a:t>
            </a:r>
            <a:r>
              <a:rPr lang="tr-TR" sz="2600" b="1" dirty="0" smtClean="0">
                <a:solidFill>
                  <a:srgbClr val="FF0000"/>
                </a:solidFill>
              </a:rPr>
              <a:t>87</a:t>
            </a:r>
            <a:r>
              <a:rPr lang="tr-TR" sz="2600" dirty="0" smtClean="0">
                <a:solidFill>
                  <a:srgbClr val="FF0000"/>
                </a:solidFill>
              </a:rPr>
              <a:t> </a:t>
            </a:r>
            <a:r>
              <a:rPr lang="tr-TR" sz="2600" b="1" dirty="0" smtClean="0">
                <a:solidFill>
                  <a:srgbClr val="FF0000"/>
                </a:solidFill>
              </a:rPr>
              <a:t>Milyon</a:t>
            </a:r>
            <a:r>
              <a:rPr lang="tr-TR" sz="2600" dirty="0" smtClean="0">
                <a:solidFill>
                  <a:srgbClr val="FF0000"/>
                </a:solidFill>
              </a:rPr>
              <a:t> TL, </a:t>
            </a:r>
          </a:p>
          <a:p>
            <a:pPr algn="just"/>
            <a:r>
              <a:rPr lang="tr-TR" sz="2600" dirty="0" smtClean="0">
                <a:solidFill>
                  <a:srgbClr val="FF0000"/>
                </a:solidFill>
              </a:rPr>
              <a:t>2002-2011: </a:t>
            </a:r>
            <a:r>
              <a:rPr lang="tr-TR" sz="2600" b="1" dirty="0" smtClean="0">
                <a:solidFill>
                  <a:srgbClr val="FF0000"/>
                </a:solidFill>
              </a:rPr>
              <a:t>1932</a:t>
            </a:r>
            <a:r>
              <a:rPr lang="tr-TR" sz="2600" dirty="0" smtClean="0">
                <a:solidFill>
                  <a:srgbClr val="FF0000"/>
                </a:solidFill>
              </a:rPr>
              <a:t> </a:t>
            </a:r>
            <a:r>
              <a:rPr lang="tr-TR" sz="2600" dirty="0" err="1">
                <a:solidFill>
                  <a:srgbClr val="FF0000"/>
                </a:solidFill>
              </a:rPr>
              <a:t>Koop</a:t>
            </a:r>
            <a:r>
              <a:rPr lang="tr-TR" sz="2600" dirty="0">
                <a:solidFill>
                  <a:srgbClr val="FF0000"/>
                </a:solidFill>
              </a:rPr>
              <a:t>. </a:t>
            </a:r>
            <a:r>
              <a:rPr lang="tr-TR" sz="2600" b="1" dirty="0">
                <a:solidFill>
                  <a:srgbClr val="FF0000"/>
                </a:solidFill>
              </a:rPr>
              <a:t>2 Milyar </a:t>
            </a:r>
            <a:r>
              <a:rPr lang="tr-TR" sz="2600" dirty="0">
                <a:solidFill>
                  <a:srgbClr val="FF0000"/>
                </a:solidFill>
              </a:rPr>
              <a:t>TL. </a:t>
            </a:r>
            <a:r>
              <a:rPr lang="tr-TR" sz="2600" dirty="0" smtClean="0">
                <a:solidFill>
                  <a:srgbClr val="FF0000"/>
                </a:solidFill>
              </a:rPr>
              <a:t> </a:t>
            </a:r>
            <a:r>
              <a:rPr lang="tr-TR" sz="2600" b="1" dirty="0" smtClean="0">
                <a:solidFill>
                  <a:srgbClr val="FF0000"/>
                </a:solidFill>
              </a:rPr>
              <a:t>180</a:t>
            </a:r>
            <a:r>
              <a:rPr lang="tr-TR" sz="2600" dirty="0" smtClean="0">
                <a:solidFill>
                  <a:srgbClr val="FF0000"/>
                </a:solidFill>
              </a:rPr>
              <a:t> </a:t>
            </a:r>
            <a:r>
              <a:rPr lang="tr-TR" sz="2600" dirty="0">
                <a:solidFill>
                  <a:srgbClr val="FF0000"/>
                </a:solidFill>
              </a:rPr>
              <a:t>Bin </a:t>
            </a:r>
            <a:r>
              <a:rPr lang="tr-TR" sz="2600" dirty="0" smtClean="0">
                <a:solidFill>
                  <a:srgbClr val="FF0000"/>
                </a:solidFill>
              </a:rPr>
              <a:t>aileye istihdam</a:t>
            </a:r>
          </a:p>
          <a:p>
            <a:pPr algn="just"/>
            <a:r>
              <a:rPr lang="tr-TR" sz="2600" dirty="0" smtClean="0">
                <a:solidFill>
                  <a:srgbClr val="FF0000"/>
                </a:solidFill>
              </a:rPr>
              <a:t>Yıllık </a:t>
            </a:r>
            <a:r>
              <a:rPr lang="tr-TR" sz="2600" b="1" dirty="0" smtClean="0">
                <a:solidFill>
                  <a:srgbClr val="0070C0"/>
                </a:solidFill>
              </a:rPr>
              <a:t>4-5 Bin </a:t>
            </a:r>
            <a:r>
              <a:rPr lang="tr-TR" sz="2600" dirty="0" smtClean="0">
                <a:solidFill>
                  <a:srgbClr val="FF0000"/>
                </a:solidFill>
              </a:rPr>
              <a:t>damızlıktan </a:t>
            </a:r>
            <a:r>
              <a:rPr lang="tr-TR" sz="2600" b="1" dirty="0" smtClean="0">
                <a:solidFill>
                  <a:srgbClr val="0070C0"/>
                </a:solidFill>
              </a:rPr>
              <a:t>35</a:t>
            </a:r>
            <a:r>
              <a:rPr lang="tr-TR" sz="2600" dirty="0" smtClean="0">
                <a:solidFill>
                  <a:srgbClr val="0070C0"/>
                </a:solidFill>
              </a:rPr>
              <a:t> </a:t>
            </a:r>
            <a:r>
              <a:rPr lang="tr-TR" sz="2600" b="1" dirty="0" smtClean="0">
                <a:solidFill>
                  <a:srgbClr val="0070C0"/>
                </a:solidFill>
              </a:rPr>
              <a:t>Bine</a:t>
            </a:r>
            <a:r>
              <a:rPr lang="tr-TR" sz="2600" dirty="0" smtClean="0">
                <a:solidFill>
                  <a:srgbClr val="0070C0"/>
                </a:solidFill>
              </a:rPr>
              <a:t> </a:t>
            </a:r>
            <a:r>
              <a:rPr lang="tr-TR" sz="2600" dirty="0" smtClean="0">
                <a:solidFill>
                  <a:srgbClr val="FF0000"/>
                </a:solidFill>
              </a:rPr>
              <a:t>çıkarılmıştır. </a:t>
            </a:r>
          </a:p>
          <a:p>
            <a:pPr algn="just"/>
            <a:r>
              <a:rPr lang="tr-TR" sz="2600" b="1" dirty="0" smtClean="0">
                <a:solidFill>
                  <a:srgbClr val="002060"/>
                </a:solidFill>
              </a:rPr>
              <a:t>*</a:t>
            </a:r>
            <a:r>
              <a:rPr lang="tr-TR" sz="2600" dirty="0" smtClean="0">
                <a:solidFill>
                  <a:srgbClr val="002060"/>
                </a:solidFill>
              </a:rPr>
              <a:t> </a:t>
            </a:r>
            <a:r>
              <a:rPr lang="tr-TR" sz="2600" dirty="0" smtClean="0">
                <a:solidFill>
                  <a:srgbClr val="FF0000"/>
                </a:solidFill>
              </a:rPr>
              <a:t>Hayvan </a:t>
            </a:r>
            <a:r>
              <a:rPr lang="tr-TR" sz="2600" b="1" dirty="0">
                <a:solidFill>
                  <a:srgbClr val="0070C0"/>
                </a:solidFill>
              </a:rPr>
              <a:t>pazarlarının</a:t>
            </a:r>
            <a:r>
              <a:rPr lang="tr-TR" sz="2600" dirty="0">
                <a:solidFill>
                  <a:srgbClr val="0070C0"/>
                </a:solidFill>
              </a:rPr>
              <a:t> </a:t>
            </a:r>
            <a:r>
              <a:rPr lang="tr-TR" sz="2600" b="1" dirty="0">
                <a:solidFill>
                  <a:srgbClr val="FF0000"/>
                </a:solidFill>
              </a:rPr>
              <a:t>ıslah</a:t>
            </a:r>
            <a:r>
              <a:rPr lang="tr-TR" sz="2600" dirty="0">
                <a:solidFill>
                  <a:srgbClr val="FF0000"/>
                </a:solidFill>
              </a:rPr>
              <a:t> edilmesi gerekmektedir. </a:t>
            </a:r>
            <a:endParaRPr lang="tr-TR" sz="2600" dirty="0" smtClean="0">
              <a:solidFill>
                <a:srgbClr val="FF0000"/>
              </a:solidFill>
            </a:endParaRPr>
          </a:p>
          <a:p>
            <a:r>
              <a:rPr lang="tr-TR" sz="2600" b="1" dirty="0">
                <a:solidFill>
                  <a:srgbClr val="002060"/>
                </a:solidFill>
              </a:rPr>
              <a:t>*</a:t>
            </a:r>
            <a:r>
              <a:rPr lang="tr-TR" sz="2600" dirty="0" smtClean="0">
                <a:solidFill>
                  <a:srgbClr val="002060"/>
                </a:solidFill>
              </a:rPr>
              <a:t> </a:t>
            </a:r>
            <a:r>
              <a:rPr lang="tr-TR" sz="2600" dirty="0" smtClean="0">
                <a:solidFill>
                  <a:srgbClr val="FF0000"/>
                </a:solidFill>
              </a:rPr>
              <a:t>Avrupa’da </a:t>
            </a:r>
            <a:r>
              <a:rPr lang="tr-TR" sz="2600" dirty="0">
                <a:solidFill>
                  <a:srgbClr val="FF0000"/>
                </a:solidFill>
              </a:rPr>
              <a:t>olduğu gibi hayvan pazarlarının </a:t>
            </a:r>
            <a:r>
              <a:rPr lang="tr-TR" sz="2600" b="1" dirty="0">
                <a:solidFill>
                  <a:srgbClr val="FF0000"/>
                </a:solidFill>
              </a:rPr>
              <a:t>üretici</a:t>
            </a:r>
            <a:r>
              <a:rPr lang="tr-TR" sz="2600" dirty="0">
                <a:solidFill>
                  <a:srgbClr val="FF0000"/>
                </a:solidFill>
              </a:rPr>
              <a:t> </a:t>
            </a:r>
            <a:r>
              <a:rPr lang="tr-TR" sz="2600" b="1" dirty="0">
                <a:solidFill>
                  <a:srgbClr val="FF0000"/>
                </a:solidFill>
              </a:rPr>
              <a:t>birliklerine</a:t>
            </a:r>
            <a:r>
              <a:rPr lang="tr-TR" sz="2600" dirty="0">
                <a:solidFill>
                  <a:srgbClr val="FF0000"/>
                </a:solidFill>
              </a:rPr>
              <a:t> devredilip </a:t>
            </a:r>
            <a:r>
              <a:rPr lang="tr-TR" sz="2600" b="1" dirty="0">
                <a:solidFill>
                  <a:srgbClr val="FF0000"/>
                </a:solidFill>
              </a:rPr>
              <a:t>hayvan borsası </a:t>
            </a:r>
            <a:r>
              <a:rPr lang="tr-TR" sz="2600" dirty="0">
                <a:solidFill>
                  <a:srgbClr val="FF0000"/>
                </a:solidFill>
              </a:rPr>
              <a:t>gibi çalışmaları sağlanmalı, hayvanların taşınması, hayvan borsasında tutulması ve beslenmesi AB mevzuatına uygun olarak gerçekleştirilmelidir. </a:t>
            </a:r>
            <a:r>
              <a:rPr lang="tr-TR" sz="2600" dirty="0" smtClean="0">
                <a:solidFill>
                  <a:srgbClr val="FF0000"/>
                </a:solidFill>
              </a:rPr>
              <a:t>-</a:t>
            </a:r>
            <a:endParaRPr lang="tr-TR" sz="2600" dirty="0">
              <a:solidFill>
                <a:srgbClr val="FF0000"/>
              </a:solidFill>
              <a:effectLst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592186" y="1556792"/>
            <a:ext cx="3968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2800" b="1" dirty="0">
                <a:solidFill>
                  <a:srgbClr val="00B050"/>
                </a:solidFill>
              </a:rPr>
              <a:t>BÜYÜKBAŞ HAYVANCILIK </a:t>
            </a:r>
          </a:p>
        </p:txBody>
      </p:sp>
      <p:sp>
        <p:nvSpPr>
          <p:cNvPr id="6" name="Dikdörtgen 5"/>
          <p:cNvSpPr/>
          <p:nvPr/>
        </p:nvSpPr>
        <p:spPr>
          <a:xfrm>
            <a:off x="3590454" y="974262"/>
            <a:ext cx="1991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3200" b="1" dirty="0">
                <a:solidFill>
                  <a:srgbClr val="FF0000"/>
                </a:solidFill>
              </a:rPr>
              <a:t>ÖNERİLER:</a:t>
            </a:r>
          </a:p>
        </p:txBody>
      </p:sp>
    </p:spTree>
    <p:extLst>
      <p:ext uri="{BB962C8B-B14F-4D97-AF65-F5344CB8AC3E}">
        <p14:creationId xmlns:p14="http://schemas.microsoft.com/office/powerpoint/2010/main" val="2691235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79512" y="1772816"/>
            <a:ext cx="87849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b="1" dirty="0" smtClean="0">
                <a:solidFill>
                  <a:srgbClr val="002060"/>
                </a:solidFill>
              </a:rPr>
              <a:t>*</a:t>
            </a:r>
            <a:r>
              <a:rPr lang="tr-TR" sz="2800" b="1" dirty="0" smtClean="0">
                <a:solidFill>
                  <a:srgbClr val="FF000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Ülkemizde </a:t>
            </a:r>
            <a:r>
              <a:rPr lang="tr-TR" sz="2800" b="1" u="sng" dirty="0">
                <a:solidFill>
                  <a:srgbClr val="0070C0"/>
                </a:solidFill>
              </a:rPr>
              <a:t>besicilikle</a:t>
            </a:r>
            <a:r>
              <a:rPr lang="tr-TR" sz="2800" dirty="0">
                <a:solidFill>
                  <a:srgbClr val="0070C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iştigal eden üreticilerimiz; </a:t>
            </a:r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dirty="0">
                <a:solidFill>
                  <a:srgbClr val="FF0000"/>
                </a:solidFill>
              </a:rPr>
              <a:t>B</a:t>
            </a:r>
            <a:r>
              <a:rPr lang="tr-TR" sz="2800" dirty="0" smtClean="0">
                <a:solidFill>
                  <a:srgbClr val="FF0000"/>
                </a:solidFill>
              </a:rPr>
              <a:t>ulaşıcı </a:t>
            </a:r>
            <a:r>
              <a:rPr lang="tr-TR" sz="2800" b="1" dirty="0">
                <a:solidFill>
                  <a:srgbClr val="FF0000"/>
                </a:solidFill>
              </a:rPr>
              <a:t>hayvan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b="1" dirty="0">
                <a:solidFill>
                  <a:srgbClr val="0070C0"/>
                </a:solidFill>
              </a:rPr>
              <a:t>hastalıkları</a:t>
            </a:r>
            <a:r>
              <a:rPr lang="tr-TR" sz="2800" dirty="0">
                <a:solidFill>
                  <a:srgbClr val="FF0000"/>
                </a:solidFill>
              </a:rPr>
              <a:t>, </a:t>
            </a:r>
            <a:r>
              <a:rPr lang="tr-TR" sz="2800" b="1" dirty="0">
                <a:solidFill>
                  <a:srgbClr val="FF0000"/>
                </a:solidFill>
              </a:rPr>
              <a:t>fiyat </a:t>
            </a:r>
            <a:r>
              <a:rPr lang="tr-TR" sz="2800" b="1" dirty="0">
                <a:solidFill>
                  <a:srgbClr val="0070C0"/>
                </a:solidFill>
              </a:rPr>
              <a:t>istikrarsızlığı</a:t>
            </a:r>
            <a:r>
              <a:rPr lang="tr-TR" sz="2800" dirty="0">
                <a:solidFill>
                  <a:srgbClr val="FF0000"/>
                </a:solidFill>
              </a:rPr>
              <a:t>, </a:t>
            </a:r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b="1" dirty="0" smtClean="0">
                <a:solidFill>
                  <a:srgbClr val="0070C0"/>
                </a:solidFill>
              </a:rPr>
              <a:t>yem</a:t>
            </a:r>
            <a:r>
              <a:rPr lang="tr-TR" sz="2800" dirty="0" smtClean="0">
                <a:solidFill>
                  <a:srgbClr val="0070C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ve </a:t>
            </a:r>
            <a:r>
              <a:rPr lang="tr-TR" sz="2800" b="1" dirty="0">
                <a:solidFill>
                  <a:srgbClr val="0070C0"/>
                </a:solidFill>
              </a:rPr>
              <a:t>besi</a:t>
            </a:r>
            <a:r>
              <a:rPr lang="tr-TR" sz="2800" dirty="0">
                <a:solidFill>
                  <a:srgbClr val="0070C0"/>
                </a:solidFill>
              </a:rPr>
              <a:t> </a:t>
            </a:r>
            <a:r>
              <a:rPr lang="tr-TR" sz="2800" b="1" dirty="0" smtClean="0">
                <a:solidFill>
                  <a:srgbClr val="0070C0"/>
                </a:solidFill>
              </a:rPr>
              <a:t>hayvanı</a:t>
            </a:r>
            <a:r>
              <a:rPr lang="tr-TR" sz="2800" dirty="0" smtClean="0">
                <a:solidFill>
                  <a:srgbClr val="0070C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vb. girdi fiyatlarındaki </a:t>
            </a:r>
            <a:r>
              <a:rPr lang="tr-TR" sz="2800" dirty="0">
                <a:solidFill>
                  <a:srgbClr val="0070C0"/>
                </a:solidFill>
              </a:rPr>
              <a:t>yükselmeler</a:t>
            </a:r>
            <a:r>
              <a:rPr lang="tr-TR" sz="2800" dirty="0">
                <a:solidFill>
                  <a:srgbClr val="FF0000"/>
                </a:solidFill>
              </a:rPr>
              <a:t>, </a:t>
            </a:r>
            <a:r>
              <a:rPr lang="tr-TR" sz="2800" b="1" dirty="0">
                <a:solidFill>
                  <a:srgbClr val="FF0000"/>
                </a:solidFill>
              </a:rPr>
              <a:t>kaçak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b="1" dirty="0">
                <a:solidFill>
                  <a:srgbClr val="FF0000"/>
                </a:solidFill>
              </a:rPr>
              <a:t>hayvan-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b="1" dirty="0">
                <a:solidFill>
                  <a:srgbClr val="FF0000"/>
                </a:solidFill>
              </a:rPr>
              <a:t>et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girişi, </a:t>
            </a:r>
            <a:r>
              <a:rPr lang="tr-TR" sz="2800" dirty="0">
                <a:solidFill>
                  <a:srgbClr val="FF0000"/>
                </a:solidFill>
              </a:rPr>
              <a:t>canlı hayvan </a:t>
            </a:r>
            <a:r>
              <a:rPr lang="tr-TR" sz="2800" b="1" dirty="0">
                <a:solidFill>
                  <a:srgbClr val="FF0000"/>
                </a:solidFill>
              </a:rPr>
              <a:t>hırsızlığı</a:t>
            </a:r>
            <a:r>
              <a:rPr lang="tr-TR" sz="2800" dirty="0">
                <a:solidFill>
                  <a:srgbClr val="FF0000"/>
                </a:solidFill>
              </a:rPr>
              <a:t>, </a:t>
            </a:r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dirty="0" smtClean="0">
                <a:solidFill>
                  <a:srgbClr val="FF0000"/>
                </a:solidFill>
              </a:rPr>
              <a:t>canlı </a:t>
            </a:r>
            <a:r>
              <a:rPr lang="tr-TR" sz="2800" dirty="0">
                <a:solidFill>
                  <a:srgbClr val="FF0000"/>
                </a:solidFill>
              </a:rPr>
              <a:t>hayvan ve et </a:t>
            </a:r>
            <a:r>
              <a:rPr lang="tr-TR" sz="2800" b="1" dirty="0">
                <a:solidFill>
                  <a:srgbClr val="FF0000"/>
                </a:solidFill>
              </a:rPr>
              <a:t>ithalatı</a:t>
            </a:r>
            <a:r>
              <a:rPr lang="tr-TR" sz="2800" dirty="0">
                <a:solidFill>
                  <a:srgbClr val="FF0000"/>
                </a:solidFill>
              </a:rPr>
              <a:t> gibi </a:t>
            </a:r>
            <a:r>
              <a:rPr lang="tr-TR" sz="2800" b="1" dirty="0">
                <a:solidFill>
                  <a:srgbClr val="FF0000"/>
                </a:solidFill>
              </a:rPr>
              <a:t>riskleri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vardır.</a:t>
            </a:r>
          </a:p>
          <a:p>
            <a:pPr algn="just"/>
            <a:r>
              <a:rPr lang="tr-TR" sz="2800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Üretimin </a:t>
            </a:r>
            <a:r>
              <a:rPr lang="tr-TR" sz="2800" dirty="0">
                <a:solidFill>
                  <a:srgbClr val="FF0000"/>
                </a:solidFill>
              </a:rPr>
              <a:t>sürekliliği ve sürdürülebilir kılınması için yukarıda sıralanan riskleri ortadan kaldıracak ya da minimize edecek tedbirlerin ve piyasada uzun soluklu </a:t>
            </a:r>
            <a:r>
              <a:rPr lang="tr-TR" sz="2800" b="1" dirty="0">
                <a:solidFill>
                  <a:srgbClr val="0070C0"/>
                </a:solidFill>
              </a:rPr>
              <a:t>istikrar</a:t>
            </a:r>
            <a:r>
              <a:rPr lang="tr-TR" sz="2800" dirty="0">
                <a:solidFill>
                  <a:srgbClr val="0070C0"/>
                </a:solidFill>
              </a:rPr>
              <a:t> </a:t>
            </a:r>
            <a:r>
              <a:rPr lang="tr-TR" sz="2800" b="1" dirty="0">
                <a:solidFill>
                  <a:srgbClr val="FF0000"/>
                </a:solidFill>
              </a:rPr>
              <a:t>sağlayıcı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b="1" dirty="0">
                <a:solidFill>
                  <a:srgbClr val="0070C0"/>
                </a:solidFill>
              </a:rPr>
              <a:t>politikaların</a:t>
            </a:r>
            <a:r>
              <a:rPr lang="tr-TR" sz="2800" dirty="0">
                <a:solidFill>
                  <a:srgbClr val="0070C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hayata geçirilmesi gerekmektedir. </a:t>
            </a:r>
          </a:p>
        </p:txBody>
      </p:sp>
    </p:spTree>
    <p:extLst>
      <p:ext uri="{BB962C8B-B14F-4D97-AF65-F5344CB8AC3E}">
        <p14:creationId xmlns:p14="http://schemas.microsoft.com/office/powerpoint/2010/main" val="2691235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79512" y="1266650"/>
            <a:ext cx="88569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Büyükşehir Belediye </a:t>
            </a:r>
            <a:r>
              <a:rPr lang="tr-TR" sz="2800" b="1" dirty="0" smtClean="0">
                <a:solidFill>
                  <a:srgbClr val="0070C0"/>
                </a:solidFill>
              </a:rPr>
              <a:t>mücavir</a:t>
            </a:r>
            <a:r>
              <a:rPr lang="tr-TR" sz="2800" dirty="0" smtClean="0">
                <a:solidFill>
                  <a:srgbClr val="0070C0"/>
                </a:solidFill>
              </a:rPr>
              <a:t> </a:t>
            </a:r>
            <a:r>
              <a:rPr lang="tr-TR" sz="2800" b="1" dirty="0">
                <a:solidFill>
                  <a:srgbClr val="0070C0"/>
                </a:solidFill>
              </a:rPr>
              <a:t>alan</a:t>
            </a:r>
            <a:r>
              <a:rPr lang="tr-TR" sz="2800" dirty="0">
                <a:solidFill>
                  <a:srgbClr val="0070C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içerisindeki hayvancılık işletmelerinin korunması </a:t>
            </a:r>
            <a:r>
              <a:rPr lang="tr-TR" sz="2800" dirty="0">
                <a:solidFill>
                  <a:srgbClr val="FF0000"/>
                </a:solidFill>
              </a:rPr>
              <a:t>ve desteklenmesi gerekmektedir</a:t>
            </a:r>
            <a:r>
              <a:rPr lang="tr-TR" sz="2800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tr-TR" sz="2800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Ciddi </a:t>
            </a:r>
            <a:r>
              <a:rPr lang="tr-TR" sz="2800" b="1" dirty="0">
                <a:solidFill>
                  <a:srgbClr val="0070C0"/>
                </a:solidFill>
              </a:rPr>
              <a:t>buzağı ölümleri</a:t>
            </a:r>
            <a:r>
              <a:rPr lang="tr-TR" sz="2800" dirty="0">
                <a:solidFill>
                  <a:srgbClr val="FF0000"/>
                </a:solidFill>
              </a:rPr>
              <a:t>, </a:t>
            </a:r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smtClean="0">
                <a:solidFill>
                  <a:srgbClr val="0070C0"/>
                </a:solidFill>
              </a:rPr>
              <a:t>doğum </a:t>
            </a:r>
            <a:r>
              <a:rPr lang="tr-TR" sz="2800" b="1" dirty="0">
                <a:solidFill>
                  <a:srgbClr val="0070C0"/>
                </a:solidFill>
              </a:rPr>
              <a:t>aralığının </a:t>
            </a:r>
            <a:r>
              <a:rPr lang="tr-TR" sz="2800" dirty="0">
                <a:solidFill>
                  <a:srgbClr val="FF0000"/>
                </a:solidFill>
              </a:rPr>
              <a:t>uzaması nedeniyle doğurma oranının düşük olması, </a:t>
            </a:r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smtClean="0">
                <a:solidFill>
                  <a:srgbClr val="0070C0"/>
                </a:solidFill>
              </a:rPr>
              <a:t>süt </a:t>
            </a:r>
            <a:r>
              <a:rPr lang="tr-TR" sz="2800" b="1" dirty="0">
                <a:solidFill>
                  <a:srgbClr val="0070C0"/>
                </a:solidFill>
              </a:rPr>
              <a:t>fiyatlarında</a:t>
            </a:r>
            <a:r>
              <a:rPr lang="tr-TR" sz="2800" dirty="0">
                <a:solidFill>
                  <a:srgbClr val="0070C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zaman zaman yaşanan istikrarsızlıklar neticesinde, </a:t>
            </a:r>
            <a:r>
              <a:rPr lang="tr-TR" sz="2800" b="1" dirty="0">
                <a:solidFill>
                  <a:srgbClr val="0070C0"/>
                </a:solidFill>
              </a:rPr>
              <a:t>damızlıkların</a:t>
            </a:r>
            <a:r>
              <a:rPr lang="tr-TR" sz="2800" b="1" dirty="0">
                <a:solidFill>
                  <a:srgbClr val="FF0000"/>
                </a:solidFill>
              </a:rPr>
              <a:t> kasaba </a:t>
            </a:r>
            <a:r>
              <a:rPr lang="tr-TR" sz="2800" dirty="0" smtClean="0">
                <a:solidFill>
                  <a:srgbClr val="FF0000"/>
                </a:solidFill>
              </a:rPr>
              <a:t>gönderilmesi</a:t>
            </a:r>
            <a:r>
              <a:rPr lang="tr-TR" sz="2800" dirty="0">
                <a:solidFill>
                  <a:srgbClr val="FF0000"/>
                </a:solidFill>
              </a:rPr>
              <a:t>,</a:t>
            </a:r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dirty="0" smtClean="0">
                <a:solidFill>
                  <a:srgbClr val="FF0000"/>
                </a:solidFill>
              </a:rPr>
              <a:t>besilik </a:t>
            </a:r>
            <a:r>
              <a:rPr lang="tr-TR" sz="2800" dirty="0">
                <a:solidFill>
                  <a:srgbClr val="FF0000"/>
                </a:solidFill>
              </a:rPr>
              <a:t>ihtiyacında ithalata yönelimi önleyecektir</a:t>
            </a:r>
            <a:r>
              <a:rPr lang="tr-TR" sz="2800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tr-TR" sz="2800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Kırmızı </a:t>
            </a:r>
            <a:r>
              <a:rPr lang="tr-TR" sz="2800" dirty="0">
                <a:solidFill>
                  <a:srgbClr val="FF0000"/>
                </a:solidFill>
              </a:rPr>
              <a:t>ette tüketiciye ulaşan son ürün olan etin fiyatının düşmesi için karkas fiyatlarının düşmesi, bunun için de </a:t>
            </a:r>
            <a:r>
              <a:rPr lang="tr-TR" sz="2800" b="1" dirty="0">
                <a:solidFill>
                  <a:srgbClr val="0070C0"/>
                </a:solidFill>
              </a:rPr>
              <a:t>üretim maliyetlerinin </a:t>
            </a:r>
            <a:r>
              <a:rPr lang="tr-TR" sz="2800" dirty="0">
                <a:solidFill>
                  <a:srgbClr val="FF0000"/>
                </a:solidFill>
              </a:rPr>
              <a:t>(yem, besi hayvanı vb.) düşürülmesine ihtiyaç vardır. </a:t>
            </a:r>
          </a:p>
        </p:txBody>
      </p:sp>
    </p:spTree>
    <p:extLst>
      <p:ext uri="{BB962C8B-B14F-4D97-AF65-F5344CB8AC3E}">
        <p14:creationId xmlns:p14="http://schemas.microsoft.com/office/powerpoint/2010/main" val="2691235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421337" y="1556792"/>
            <a:ext cx="83603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Dünya’da </a:t>
            </a:r>
            <a:r>
              <a:rPr lang="tr-TR" sz="2800" b="1" dirty="0">
                <a:solidFill>
                  <a:srgbClr val="FF0000"/>
                </a:solidFill>
              </a:rPr>
              <a:t>2017 </a:t>
            </a:r>
            <a:r>
              <a:rPr lang="tr-TR" sz="2800" dirty="0">
                <a:solidFill>
                  <a:srgbClr val="FF0000"/>
                </a:solidFill>
              </a:rPr>
              <a:t>yılında </a:t>
            </a:r>
            <a:r>
              <a:rPr lang="tr-TR" sz="2800" b="1" dirty="0">
                <a:solidFill>
                  <a:srgbClr val="FF0000"/>
                </a:solidFill>
              </a:rPr>
              <a:t>1,5 milyar baş sığır </a:t>
            </a:r>
            <a:r>
              <a:rPr lang="tr-TR" sz="2800" dirty="0">
                <a:solidFill>
                  <a:srgbClr val="FF0000"/>
                </a:solidFill>
              </a:rPr>
              <a:t>varlığı </a:t>
            </a:r>
            <a:r>
              <a:rPr lang="tr-TR" sz="2800" dirty="0" smtClean="0">
                <a:solidFill>
                  <a:srgbClr val="FF0000"/>
                </a:solidFill>
              </a:rPr>
              <a:t>var,</a:t>
            </a:r>
          </a:p>
          <a:p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b="1" dirty="0" smtClean="0">
                <a:solidFill>
                  <a:srgbClr val="FF0000"/>
                </a:solidFill>
              </a:rPr>
              <a:t>% 14,4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smtClean="0">
                <a:solidFill>
                  <a:srgbClr val="FF0000"/>
                </a:solidFill>
              </a:rPr>
              <a:t>ile </a:t>
            </a:r>
            <a:r>
              <a:rPr lang="tr-TR" sz="2800" b="1" dirty="0" smtClean="0">
                <a:solidFill>
                  <a:srgbClr val="0070C0"/>
                </a:solidFill>
              </a:rPr>
              <a:t>Brezilya </a:t>
            </a:r>
            <a:r>
              <a:rPr lang="tr-TR" sz="2800" dirty="0" smtClean="0">
                <a:solidFill>
                  <a:srgbClr val="FF0000"/>
                </a:solidFill>
              </a:rPr>
              <a:t>Birinci,</a:t>
            </a:r>
          </a:p>
          <a:p>
            <a:r>
              <a:rPr lang="tr-TR" sz="2800" b="1" dirty="0" smtClean="0">
                <a:solidFill>
                  <a:srgbClr val="FF0000"/>
                </a:solidFill>
              </a:rPr>
              <a:t> % 12,4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smtClean="0">
                <a:solidFill>
                  <a:srgbClr val="FF0000"/>
                </a:solidFill>
              </a:rPr>
              <a:t>ile </a:t>
            </a:r>
            <a:r>
              <a:rPr lang="tr-TR" sz="2800" b="1" dirty="0" smtClean="0">
                <a:solidFill>
                  <a:srgbClr val="0070C0"/>
                </a:solidFill>
              </a:rPr>
              <a:t>Hindistan</a:t>
            </a:r>
            <a:r>
              <a:rPr lang="tr-TR" sz="2800" b="1" dirty="0" smtClean="0">
                <a:solidFill>
                  <a:srgbClr val="FF000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ikinci, 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smtClean="0">
                <a:solidFill>
                  <a:srgbClr val="FF0000"/>
                </a:solidFill>
              </a:rPr>
              <a:t> % </a:t>
            </a:r>
            <a:r>
              <a:rPr lang="tr-TR" sz="2800" b="1" dirty="0">
                <a:solidFill>
                  <a:srgbClr val="FF0000"/>
                </a:solidFill>
              </a:rPr>
              <a:t>6,3 </a:t>
            </a:r>
            <a:r>
              <a:rPr lang="tr-TR" sz="2800" dirty="0">
                <a:solidFill>
                  <a:srgbClr val="FF0000"/>
                </a:solidFill>
              </a:rPr>
              <a:t>ile de </a:t>
            </a:r>
            <a:r>
              <a:rPr lang="tr-TR" sz="2800" b="1" dirty="0" smtClean="0">
                <a:solidFill>
                  <a:srgbClr val="0070C0"/>
                </a:solidFill>
              </a:rPr>
              <a:t>ABD </a:t>
            </a:r>
            <a:r>
              <a:rPr lang="tr-TR" sz="2800" dirty="0" smtClean="0">
                <a:solidFill>
                  <a:srgbClr val="FF0000"/>
                </a:solidFill>
              </a:rPr>
              <a:t>üçüncü. </a:t>
            </a:r>
          </a:p>
          <a:p>
            <a:endParaRPr lang="tr-TR" sz="2800" dirty="0">
              <a:solidFill>
                <a:srgbClr val="FF0000"/>
              </a:solidFill>
            </a:endParaRPr>
          </a:p>
          <a:p>
            <a:r>
              <a:rPr lang="tr-TR" sz="2800" dirty="0" smtClean="0">
                <a:solidFill>
                  <a:srgbClr val="FF0000"/>
                </a:solidFill>
              </a:rPr>
              <a:t>İlk </a:t>
            </a:r>
            <a:r>
              <a:rPr lang="tr-TR" sz="2800" dirty="0">
                <a:solidFill>
                  <a:srgbClr val="FF0000"/>
                </a:solidFill>
              </a:rPr>
              <a:t>10’da yer alan ülkelerin </a:t>
            </a:r>
            <a:r>
              <a:rPr lang="tr-TR" sz="2800" dirty="0" smtClean="0">
                <a:solidFill>
                  <a:srgbClr val="FF0000"/>
                </a:solidFill>
              </a:rPr>
              <a:t>payı %55,4</a:t>
            </a:r>
            <a:r>
              <a:rPr lang="tr-TR" sz="2800" dirty="0">
                <a:solidFill>
                  <a:srgbClr val="FF0000"/>
                </a:solidFill>
              </a:rPr>
              <a:t>, </a:t>
            </a:r>
            <a:endParaRPr lang="tr-TR" sz="2800" dirty="0" smtClean="0">
              <a:solidFill>
                <a:srgbClr val="FF0000"/>
              </a:solidFill>
            </a:endParaRPr>
          </a:p>
          <a:p>
            <a:r>
              <a:rPr lang="tr-TR" sz="2800" dirty="0" smtClean="0">
                <a:solidFill>
                  <a:srgbClr val="FF0000"/>
                </a:solidFill>
              </a:rPr>
              <a:t>diğer </a:t>
            </a:r>
            <a:r>
              <a:rPr lang="tr-TR" sz="2800" dirty="0">
                <a:solidFill>
                  <a:srgbClr val="FF0000"/>
                </a:solidFill>
              </a:rPr>
              <a:t>ülkelerin payı ise </a:t>
            </a:r>
            <a:r>
              <a:rPr lang="tr-TR" sz="2800" dirty="0" smtClean="0">
                <a:solidFill>
                  <a:srgbClr val="FF0000"/>
                </a:solidFill>
              </a:rPr>
              <a:t>% </a:t>
            </a:r>
            <a:r>
              <a:rPr lang="tr-TR" sz="2800" dirty="0">
                <a:solidFill>
                  <a:srgbClr val="FF0000"/>
                </a:solidFill>
              </a:rPr>
              <a:t>44,6’dır.</a:t>
            </a:r>
          </a:p>
          <a:p>
            <a:endParaRPr lang="tr-TR" sz="2800" b="1" dirty="0" smtClean="0">
              <a:solidFill>
                <a:srgbClr val="FF0000"/>
              </a:solidFill>
            </a:endParaRPr>
          </a:p>
          <a:p>
            <a:r>
              <a:rPr lang="tr-TR" sz="2800" b="1" dirty="0" smtClean="0">
                <a:solidFill>
                  <a:srgbClr val="FF0000"/>
                </a:solidFill>
              </a:rPr>
              <a:t>Türkiye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b="1" dirty="0" smtClean="0">
                <a:solidFill>
                  <a:srgbClr val="FF0000"/>
                </a:solidFill>
              </a:rPr>
              <a:t>15,9 </a:t>
            </a:r>
            <a:r>
              <a:rPr lang="tr-TR" sz="2800" b="1" dirty="0">
                <a:solidFill>
                  <a:srgbClr val="FF0000"/>
                </a:solidFill>
              </a:rPr>
              <a:t>milyon </a:t>
            </a:r>
            <a:r>
              <a:rPr lang="tr-TR" sz="2800" dirty="0">
                <a:solidFill>
                  <a:srgbClr val="FF0000"/>
                </a:solidFill>
              </a:rPr>
              <a:t>baş ve </a:t>
            </a:r>
            <a:r>
              <a:rPr lang="tr-TR" sz="2800" b="1" dirty="0">
                <a:solidFill>
                  <a:srgbClr val="FF0000"/>
                </a:solidFill>
              </a:rPr>
              <a:t>binde 9’luk </a:t>
            </a:r>
            <a:r>
              <a:rPr lang="tr-TR" sz="2800" dirty="0">
                <a:solidFill>
                  <a:srgbClr val="FF0000"/>
                </a:solidFill>
              </a:rPr>
              <a:t>pay ile dünyada </a:t>
            </a:r>
            <a:r>
              <a:rPr lang="tr-TR" sz="2800" b="1" dirty="0">
                <a:solidFill>
                  <a:srgbClr val="0070C0"/>
                </a:solidFill>
              </a:rPr>
              <a:t>24’</a:t>
            </a:r>
            <a:r>
              <a:rPr lang="tr-TR" sz="2800" dirty="0">
                <a:solidFill>
                  <a:srgbClr val="0070C0"/>
                </a:solidFill>
              </a:rPr>
              <a:t>üncü </a:t>
            </a:r>
            <a:r>
              <a:rPr lang="tr-TR" sz="2800" dirty="0">
                <a:solidFill>
                  <a:srgbClr val="FF0000"/>
                </a:solidFill>
              </a:rPr>
              <a:t>sırada yer almaktadır.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3175489" y="974262"/>
            <a:ext cx="2533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3200" b="1" dirty="0" smtClean="0">
                <a:solidFill>
                  <a:srgbClr val="00B050"/>
                </a:solidFill>
              </a:rPr>
              <a:t>SIĞIR </a:t>
            </a:r>
            <a:r>
              <a:rPr lang="tr-TR" sz="3200" b="1" dirty="0">
                <a:solidFill>
                  <a:srgbClr val="00B050"/>
                </a:solidFill>
              </a:rPr>
              <a:t>VARLIĞI</a:t>
            </a:r>
          </a:p>
        </p:txBody>
      </p:sp>
    </p:spTree>
    <p:extLst>
      <p:ext uri="{BB962C8B-B14F-4D97-AF65-F5344CB8AC3E}">
        <p14:creationId xmlns:p14="http://schemas.microsoft.com/office/powerpoint/2010/main" val="1927098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07504" y="1443841"/>
            <a:ext cx="88569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b="1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00206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Ucuz </a:t>
            </a:r>
            <a:r>
              <a:rPr lang="tr-TR" sz="2800" dirty="0">
                <a:solidFill>
                  <a:srgbClr val="FF0000"/>
                </a:solidFill>
              </a:rPr>
              <a:t>yem kaynakları olan </a:t>
            </a:r>
            <a:r>
              <a:rPr lang="tr-TR" sz="2800" b="1" dirty="0">
                <a:solidFill>
                  <a:srgbClr val="0070C0"/>
                </a:solidFill>
              </a:rPr>
              <a:t>meraların ıslah </a:t>
            </a:r>
            <a:r>
              <a:rPr lang="tr-TR" sz="2800" dirty="0">
                <a:solidFill>
                  <a:srgbClr val="FF0000"/>
                </a:solidFill>
              </a:rPr>
              <a:t>edilerek kullanıma açılması, yem bitkileri üretiminin </a:t>
            </a:r>
            <a:r>
              <a:rPr lang="tr-TR" sz="2800" b="1" dirty="0">
                <a:solidFill>
                  <a:srgbClr val="0070C0"/>
                </a:solidFill>
              </a:rPr>
              <a:t>desteklenmeye</a:t>
            </a:r>
            <a:r>
              <a:rPr lang="tr-TR" sz="2800" dirty="0">
                <a:solidFill>
                  <a:srgbClr val="0070C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devam edilmesi, </a:t>
            </a:r>
            <a:r>
              <a:rPr lang="tr-TR" sz="2800" b="1" dirty="0">
                <a:solidFill>
                  <a:srgbClr val="0070C0"/>
                </a:solidFill>
              </a:rPr>
              <a:t>yem hammadde üretim girdilerinin </a:t>
            </a:r>
            <a:r>
              <a:rPr lang="tr-TR" sz="2800" dirty="0">
                <a:solidFill>
                  <a:srgbClr val="FF0000"/>
                </a:solidFill>
              </a:rPr>
              <a:t>(gübre, mazot, vb.) ucuza temin imkânlarının sağlanması, </a:t>
            </a:r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b="1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002060"/>
                </a:solidFill>
              </a:rPr>
              <a:t> </a:t>
            </a:r>
            <a:r>
              <a:rPr lang="tr-TR" sz="2800" b="1" dirty="0" smtClean="0">
                <a:solidFill>
                  <a:srgbClr val="FF0000"/>
                </a:solidFill>
              </a:rPr>
              <a:t>Bölgelere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göre üretim </a:t>
            </a:r>
            <a:r>
              <a:rPr lang="tr-TR" sz="2800" b="1" dirty="0">
                <a:solidFill>
                  <a:srgbClr val="FF0000"/>
                </a:solidFill>
              </a:rPr>
              <a:t>sistemi</a:t>
            </a:r>
            <a:r>
              <a:rPr lang="tr-TR" sz="2800" dirty="0">
                <a:solidFill>
                  <a:srgbClr val="FF0000"/>
                </a:solidFill>
              </a:rPr>
              <a:t>, bu sistemlere </a:t>
            </a:r>
            <a:r>
              <a:rPr lang="tr-TR" sz="2800" b="1" dirty="0">
                <a:solidFill>
                  <a:srgbClr val="0070C0"/>
                </a:solidFill>
              </a:rPr>
              <a:t>uygun</a:t>
            </a:r>
            <a:r>
              <a:rPr lang="tr-TR" sz="2800" dirty="0">
                <a:solidFill>
                  <a:srgbClr val="0070C0"/>
                </a:solidFill>
              </a:rPr>
              <a:t> </a:t>
            </a:r>
            <a:r>
              <a:rPr lang="tr-TR" sz="2800" b="1" dirty="0">
                <a:solidFill>
                  <a:srgbClr val="0070C0"/>
                </a:solidFill>
              </a:rPr>
              <a:t>hayvan</a:t>
            </a:r>
            <a:r>
              <a:rPr lang="tr-TR" sz="2800" dirty="0">
                <a:solidFill>
                  <a:srgbClr val="0070C0"/>
                </a:solidFill>
              </a:rPr>
              <a:t> </a:t>
            </a:r>
            <a:r>
              <a:rPr lang="tr-TR" sz="2800" b="1" dirty="0">
                <a:solidFill>
                  <a:srgbClr val="0070C0"/>
                </a:solidFill>
              </a:rPr>
              <a:t>türleri</a:t>
            </a:r>
            <a:r>
              <a:rPr lang="tr-TR" sz="2800" dirty="0">
                <a:solidFill>
                  <a:srgbClr val="FF0000"/>
                </a:solidFill>
              </a:rPr>
              <a:t> geliştirilmeli ve </a:t>
            </a:r>
            <a:r>
              <a:rPr lang="tr-TR" sz="2800" b="1" dirty="0">
                <a:solidFill>
                  <a:srgbClr val="0070C0"/>
                </a:solidFill>
              </a:rPr>
              <a:t>ideal hayvan sayısı </a:t>
            </a:r>
            <a:r>
              <a:rPr lang="tr-TR" sz="2800" dirty="0">
                <a:solidFill>
                  <a:srgbClr val="FF0000"/>
                </a:solidFill>
              </a:rPr>
              <a:t>belirlenmeli, üretim planlanması buna göre yapılmalıdır. </a:t>
            </a:r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b="1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00206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Üreticinin ve tüketicinin korunması için </a:t>
            </a:r>
            <a:r>
              <a:rPr lang="tr-TR" sz="2800" b="1" dirty="0">
                <a:solidFill>
                  <a:srgbClr val="FF0000"/>
                </a:solidFill>
              </a:rPr>
              <a:t>Et ve Süt Kurumu </a:t>
            </a:r>
            <a:r>
              <a:rPr lang="tr-TR" sz="2800" dirty="0">
                <a:solidFill>
                  <a:srgbClr val="FF0000"/>
                </a:solidFill>
              </a:rPr>
              <a:t>veya başka bir yapıyla </a:t>
            </a:r>
            <a:r>
              <a:rPr lang="tr-TR" sz="2800" b="1" dirty="0">
                <a:solidFill>
                  <a:srgbClr val="0070C0"/>
                </a:solidFill>
              </a:rPr>
              <a:t>müdahale</a:t>
            </a:r>
            <a:r>
              <a:rPr lang="tr-TR" sz="2800" dirty="0">
                <a:solidFill>
                  <a:srgbClr val="FF0000"/>
                </a:solidFill>
              </a:rPr>
              <a:t> alımları gerçekleşmelidir</a:t>
            </a:r>
            <a:r>
              <a:rPr lang="tr-TR" sz="2800" dirty="0" smtClean="0">
                <a:solidFill>
                  <a:srgbClr val="FF0000"/>
                </a:solidFill>
              </a:rPr>
              <a:t>.</a:t>
            </a:r>
            <a:endParaRPr lang="tr-T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50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51520" y="1443841"/>
            <a:ext cx="86409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b="1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00206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Türkiye </a:t>
            </a:r>
            <a:r>
              <a:rPr lang="tr-TR" sz="2800" dirty="0">
                <a:solidFill>
                  <a:srgbClr val="FF0000"/>
                </a:solidFill>
              </a:rPr>
              <a:t>İstatistik Kurumu (</a:t>
            </a:r>
            <a:r>
              <a:rPr lang="tr-TR" sz="2800" b="1" dirty="0">
                <a:solidFill>
                  <a:srgbClr val="FF0000"/>
                </a:solidFill>
              </a:rPr>
              <a:t>TÜİK</a:t>
            </a:r>
            <a:r>
              <a:rPr lang="tr-TR" sz="2800" dirty="0">
                <a:solidFill>
                  <a:srgbClr val="FF0000"/>
                </a:solidFill>
              </a:rPr>
              <a:t>) verilerine göre ülkemiz </a:t>
            </a:r>
            <a:r>
              <a:rPr lang="tr-TR" sz="2800" b="1" dirty="0">
                <a:solidFill>
                  <a:srgbClr val="0070C0"/>
                </a:solidFill>
              </a:rPr>
              <a:t>2010-2018</a:t>
            </a:r>
            <a:r>
              <a:rPr lang="tr-TR" sz="2800" dirty="0">
                <a:solidFill>
                  <a:srgbClr val="FF0000"/>
                </a:solidFill>
              </a:rPr>
              <a:t> yılları arasında, büyükbaş ve küçükbaş olmak üzere canlı damızlık, kasaplık, besilik hayvan ve karkas </a:t>
            </a:r>
            <a:r>
              <a:rPr lang="tr-TR" sz="2800" b="1" dirty="0">
                <a:solidFill>
                  <a:srgbClr val="0070C0"/>
                </a:solidFill>
              </a:rPr>
              <a:t>ithalatına</a:t>
            </a:r>
            <a:r>
              <a:rPr lang="tr-TR" sz="2800" dirty="0">
                <a:solidFill>
                  <a:srgbClr val="0070C0"/>
                </a:solidFill>
              </a:rPr>
              <a:t> </a:t>
            </a:r>
            <a:r>
              <a:rPr lang="tr-TR" sz="2800" b="1" dirty="0">
                <a:solidFill>
                  <a:srgbClr val="0070C0"/>
                </a:solidFill>
              </a:rPr>
              <a:t>7,5 milyar $ </a:t>
            </a:r>
            <a:r>
              <a:rPr lang="tr-TR" sz="2800" dirty="0">
                <a:solidFill>
                  <a:srgbClr val="FF0000"/>
                </a:solidFill>
              </a:rPr>
              <a:t>dan fazla döviz ödemiştir.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endParaRPr lang="tr-TR" sz="2800" b="1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b="1" dirty="0" smtClean="0">
                <a:solidFill>
                  <a:srgbClr val="002060"/>
                </a:solidFill>
              </a:rPr>
              <a:t>*</a:t>
            </a:r>
            <a:r>
              <a:rPr lang="tr-TR" sz="2800" b="1" dirty="0" smtClean="0">
                <a:solidFill>
                  <a:srgbClr val="FF0000"/>
                </a:solidFill>
              </a:rPr>
              <a:t> İthalat </a:t>
            </a:r>
            <a:r>
              <a:rPr lang="tr-TR" sz="2800" b="1" dirty="0">
                <a:solidFill>
                  <a:srgbClr val="FF0000"/>
                </a:solidFill>
              </a:rPr>
              <a:t>ülke gündeminden </a:t>
            </a:r>
            <a:r>
              <a:rPr lang="tr-TR" sz="2800" b="1" dirty="0" smtClean="0">
                <a:solidFill>
                  <a:srgbClr val="FF0000"/>
                </a:solidFill>
              </a:rPr>
              <a:t>tamamıyla </a:t>
            </a:r>
            <a:r>
              <a:rPr lang="tr-TR" sz="2800" b="1" dirty="0">
                <a:solidFill>
                  <a:srgbClr val="FF0000"/>
                </a:solidFill>
              </a:rPr>
              <a:t>çıkarılmalı, ithalata ödenecek olan </a:t>
            </a:r>
            <a:r>
              <a:rPr lang="tr-TR" sz="2800" b="1" dirty="0">
                <a:solidFill>
                  <a:srgbClr val="0070C0"/>
                </a:solidFill>
              </a:rPr>
              <a:t>döviz, ülke içi üretimi </a:t>
            </a:r>
            <a:r>
              <a:rPr lang="tr-TR" sz="2800" b="1" dirty="0">
                <a:solidFill>
                  <a:srgbClr val="FF0000"/>
                </a:solidFill>
              </a:rPr>
              <a:t>artırmaya yönelik politikalara </a:t>
            </a:r>
            <a:r>
              <a:rPr lang="tr-TR" sz="2800" b="1" dirty="0" smtClean="0">
                <a:solidFill>
                  <a:srgbClr val="FF0000"/>
                </a:solidFill>
              </a:rPr>
              <a:t>yönlendirilmelidir.</a:t>
            </a:r>
          </a:p>
          <a:p>
            <a:pPr algn="just"/>
            <a:r>
              <a:rPr lang="tr-TR" sz="2800" dirty="0">
                <a:solidFill>
                  <a:srgbClr val="002060"/>
                </a:solidFill>
              </a:rPr>
              <a:t>*</a:t>
            </a:r>
            <a:r>
              <a:rPr lang="tr-TR" sz="2800" dirty="0">
                <a:solidFill>
                  <a:srgbClr val="FF0000"/>
                </a:solidFill>
              </a:rPr>
              <a:t> Üretimi sürdürebilir kılmak için </a:t>
            </a:r>
            <a:r>
              <a:rPr lang="tr-TR" sz="2800" b="1" dirty="0">
                <a:solidFill>
                  <a:srgbClr val="0070C0"/>
                </a:solidFill>
              </a:rPr>
              <a:t>düşük faizli kredi ve hibe </a:t>
            </a:r>
            <a:r>
              <a:rPr lang="tr-TR" sz="2800" dirty="0">
                <a:solidFill>
                  <a:srgbClr val="FF0000"/>
                </a:solidFill>
              </a:rPr>
              <a:t>desteklerin hayata geçirilmesini, diğer kaynakların kullanılmasını zorunlu kılmaktadır. </a:t>
            </a:r>
          </a:p>
          <a:p>
            <a:pPr marL="457200" indent="-457200" algn="just">
              <a:buFont typeface="Arial" charset="0"/>
              <a:buChar char="•"/>
            </a:pPr>
            <a:endParaRPr lang="tr-TR" sz="280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2112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44341" y="1033993"/>
            <a:ext cx="902740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700" dirty="0" smtClean="0">
                <a:solidFill>
                  <a:srgbClr val="FF0000"/>
                </a:solidFill>
              </a:rPr>
              <a:t>             </a:t>
            </a:r>
            <a:r>
              <a:rPr lang="tr-TR" sz="2700" b="1" dirty="0" smtClean="0">
                <a:solidFill>
                  <a:srgbClr val="002060"/>
                </a:solidFill>
              </a:rPr>
              <a:t>*</a:t>
            </a:r>
            <a:r>
              <a:rPr lang="tr-TR" sz="2700" dirty="0" smtClean="0">
                <a:solidFill>
                  <a:srgbClr val="002060"/>
                </a:solidFill>
              </a:rPr>
              <a:t> </a:t>
            </a:r>
            <a:r>
              <a:rPr lang="tr-TR" sz="2700" dirty="0" smtClean="0">
                <a:solidFill>
                  <a:srgbClr val="FF0000"/>
                </a:solidFill>
              </a:rPr>
              <a:t>Damızlık </a:t>
            </a:r>
            <a:r>
              <a:rPr lang="tr-TR" sz="2700" dirty="0">
                <a:solidFill>
                  <a:srgbClr val="FF0000"/>
                </a:solidFill>
              </a:rPr>
              <a:t>üretiminde </a:t>
            </a:r>
            <a:r>
              <a:rPr lang="tr-TR" sz="2700" b="1" dirty="0">
                <a:solidFill>
                  <a:srgbClr val="0070C0"/>
                </a:solidFill>
              </a:rPr>
              <a:t>TİGEM</a:t>
            </a:r>
            <a:r>
              <a:rPr lang="tr-TR" sz="2700" dirty="0">
                <a:solidFill>
                  <a:srgbClr val="0070C0"/>
                </a:solidFill>
              </a:rPr>
              <a:t> </a:t>
            </a:r>
            <a:r>
              <a:rPr lang="tr-TR" sz="2700" dirty="0">
                <a:solidFill>
                  <a:srgbClr val="FF0000"/>
                </a:solidFill>
              </a:rPr>
              <a:t>etkin rol almalı, </a:t>
            </a:r>
            <a:endParaRPr lang="tr-TR" sz="2700" dirty="0" smtClean="0">
              <a:solidFill>
                <a:srgbClr val="FF0000"/>
              </a:solidFill>
            </a:endParaRPr>
          </a:p>
          <a:p>
            <a:pPr algn="just"/>
            <a:r>
              <a:rPr lang="tr-TR" sz="2700" b="1" dirty="0" smtClean="0">
                <a:solidFill>
                  <a:srgbClr val="0070C0"/>
                </a:solidFill>
              </a:rPr>
              <a:t>Embriyo</a:t>
            </a:r>
            <a:r>
              <a:rPr lang="tr-TR" sz="2700" b="1" dirty="0" smtClean="0">
                <a:solidFill>
                  <a:srgbClr val="FF0000"/>
                </a:solidFill>
              </a:rPr>
              <a:t> </a:t>
            </a:r>
            <a:r>
              <a:rPr lang="tr-TR" sz="2700" b="1" dirty="0">
                <a:solidFill>
                  <a:srgbClr val="0070C0"/>
                </a:solidFill>
              </a:rPr>
              <a:t>Transferi</a:t>
            </a:r>
            <a:r>
              <a:rPr lang="tr-TR" sz="2700" b="1" dirty="0">
                <a:solidFill>
                  <a:srgbClr val="FF0000"/>
                </a:solidFill>
              </a:rPr>
              <a:t> ile damızlık üretim </a:t>
            </a:r>
            <a:r>
              <a:rPr lang="tr-TR" sz="2700" b="1" dirty="0" smtClean="0">
                <a:solidFill>
                  <a:srgbClr val="FF0000"/>
                </a:solidFill>
              </a:rPr>
              <a:t>projesi (</a:t>
            </a:r>
            <a:r>
              <a:rPr lang="tr-TR" sz="2700" b="1" dirty="0" smtClean="0">
                <a:solidFill>
                  <a:srgbClr val="0070C0"/>
                </a:solidFill>
              </a:rPr>
              <a:t>2017</a:t>
            </a:r>
            <a:r>
              <a:rPr lang="tr-TR" sz="2700" b="1" dirty="0" smtClean="0">
                <a:solidFill>
                  <a:srgbClr val="FF0000"/>
                </a:solidFill>
              </a:rPr>
              <a:t>)</a:t>
            </a:r>
            <a:r>
              <a:rPr lang="tr-TR" sz="2700" dirty="0" smtClean="0">
                <a:solidFill>
                  <a:srgbClr val="FF0000"/>
                </a:solidFill>
              </a:rPr>
              <a:t> </a:t>
            </a:r>
          </a:p>
          <a:p>
            <a:pPr algn="just"/>
            <a:r>
              <a:rPr lang="tr-TR" sz="2700" dirty="0" smtClean="0">
                <a:solidFill>
                  <a:srgbClr val="FF0000"/>
                </a:solidFill>
              </a:rPr>
              <a:t>devam </a:t>
            </a:r>
            <a:r>
              <a:rPr lang="tr-TR" sz="2700" dirty="0">
                <a:solidFill>
                  <a:srgbClr val="FF0000"/>
                </a:solidFill>
              </a:rPr>
              <a:t>etmeli ve damızlık ithalatından vazgeçilmelidir</a:t>
            </a:r>
            <a:r>
              <a:rPr lang="tr-TR" sz="2700" dirty="0" smtClean="0">
                <a:solidFill>
                  <a:srgbClr val="FF0000"/>
                </a:solidFill>
              </a:rPr>
              <a:t>.</a:t>
            </a:r>
            <a:endParaRPr lang="tr-TR" sz="2700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pc\Desktop\EMBRİY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72821"/>
            <a:ext cx="7368268" cy="433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112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pc\Desktop\EMBRİYO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00479"/>
            <a:ext cx="8762593" cy="492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275738" y="882249"/>
            <a:ext cx="7868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Embriyo Transferi ile damızlık üretim projesi (2017)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1121127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01401" y="2132856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b="1" dirty="0" smtClean="0">
                <a:solidFill>
                  <a:srgbClr val="002060"/>
                </a:solidFill>
              </a:rPr>
              <a:t>*</a:t>
            </a:r>
            <a:r>
              <a:rPr lang="tr-TR" sz="2800" b="1" dirty="0" smtClean="0">
                <a:solidFill>
                  <a:srgbClr val="FF0000"/>
                </a:solidFill>
              </a:rPr>
              <a:t>  Küçükbaş </a:t>
            </a:r>
            <a:r>
              <a:rPr lang="tr-TR" sz="2800" b="1" dirty="0">
                <a:solidFill>
                  <a:srgbClr val="FF0000"/>
                </a:solidFill>
              </a:rPr>
              <a:t>hayvancılıkta </a:t>
            </a:r>
            <a:r>
              <a:rPr lang="tr-TR" sz="2800" dirty="0">
                <a:solidFill>
                  <a:srgbClr val="FF0000"/>
                </a:solidFill>
              </a:rPr>
              <a:t>çok önemli avantajlara sahiptir. </a:t>
            </a:r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Küçükbaş </a:t>
            </a:r>
            <a:r>
              <a:rPr lang="tr-TR" sz="2800" dirty="0">
                <a:solidFill>
                  <a:srgbClr val="FF0000"/>
                </a:solidFill>
              </a:rPr>
              <a:t>hayvancılığa yönelik </a:t>
            </a:r>
            <a:r>
              <a:rPr lang="tr-TR" sz="2800" b="1" dirty="0">
                <a:solidFill>
                  <a:srgbClr val="0070C0"/>
                </a:solidFill>
              </a:rPr>
              <a:t>kısa, orta ve uzun vadeli </a:t>
            </a:r>
            <a:r>
              <a:rPr lang="tr-TR" sz="2800" dirty="0">
                <a:solidFill>
                  <a:srgbClr val="FF0000"/>
                </a:solidFill>
              </a:rPr>
              <a:t>politikalar belirlenmeli ve hayata geçirilmelidir. </a:t>
            </a:r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İşletme </a:t>
            </a:r>
            <a:r>
              <a:rPr lang="tr-TR" sz="2800" b="1" dirty="0">
                <a:solidFill>
                  <a:srgbClr val="0070C0"/>
                </a:solidFill>
              </a:rPr>
              <a:t>altyapıları</a:t>
            </a:r>
            <a:r>
              <a:rPr lang="tr-TR" sz="2800" dirty="0">
                <a:solidFill>
                  <a:srgbClr val="0070C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iyileştirilmeli, </a:t>
            </a:r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Üretim-sanayi </a:t>
            </a:r>
            <a:r>
              <a:rPr lang="tr-TR" sz="2800" b="1" dirty="0">
                <a:solidFill>
                  <a:srgbClr val="0070C0"/>
                </a:solidFill>
              </a:rPr>
              <a:t>entegrasyonu</a:t>
            </a:r>
            <a:r>
              <a:rPr lang="tr-TR" sz="2800" dirty="0">
                <a:solidFill>
                  <a:srgbClr val="0070C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sağlanmalı, </a:t>
            </a:r>
            <a:r>
              <a:rPr lang="tr-TR" sz="2800" dirty="0" smtClean="0">
                <a:solidFill>
                  <a:srgbClr val="FF0000"/>
                </a:solidFill>
              </a:rPr>
              <a:t>            </a:t>
            </a:r>
          </a:p>
          <a:p>
            <a:pPr algn="just"/>
            <a:r>
              <a:rPr lang="tr-TR" sz="2800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Üretim </a:t>
            </a:r>
            <a:r>
              <a:rPr lang="tr-TR" sz="2800" b="1" dirty="0">
                <a:solidFill>
                  <a:srgbClr val="0070C0"/>
                </a:solidFill>
              </a:rPr>
              <a:t>maliyetlerini</a:t>
            </a:r>
            <a:r>
              <a:rPr lang="tr-TR" sz="2800" dirty="0">
                <a:solidFill>
                  <a:srgbClr val="0070C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düşürücü tedbir alınmalı, </a:t>
            </a:r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b="1" dirty="0" smtClean="0">
                <a:solidFill>
                  <a:srgbClr val="0070C0"/>
                </a:solidFill>
              </a:rPr>
              <a:t>Çoban</a:t>
            </a:r>
            <a:r>
              <a:rPr lang="tr-TR" sz="2800" dirty="0" smtClean="0">
                <a:solidFill>
                  <a:srgbClr val="0070C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sorununa yönelik kalıcı çözümler </a:t>
            </a:r>
            <a:r>
              <a:rPr lang="tr-TR" sz="2800" dirty="0" smtClean="0">
                <a:solidFill>
                  <a:srgbClr val="FF0000"/>
                </a:solidFill>
              </a:rPr>
              <a:t>üretilmeli,</a:t>
            </a:r>
          </a:p>
          <a:p>
            <a:pPr algn="just"/>
            <a:r>
              <a:rPr lang="tr-TR" sz="2800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b="1" dirty="0" smtClean="0">
                <a:solidFill>
                  <a:srgbClr val="0070C0"/>
                </a:solidFill>
              </a:rPr>
              <a:t>Dişi </a:t>
            </a:r>
            <a:r>
              <a:rPr lang="tr-TR" sz="2800" b="1" dirty="0">
                <a:solidFill>
                  <a:srgbClr val="0070C0"/>
                </a:solidFill>
              </a:rPr>
              <a:t>anaç hayvan </a:t>
            </a:r>
            <a:r>
              <a:rPr lang="tr-TR" sz="2800" b="1" dirty="0" smtClean="0">
                <a:solidFill>
                  <a:srgbClr val="0070C0"/>
                </a:solidFill>
              </a:rPr>
              <a:t>ve erken kuzu kesimini</a:t>
            </a:r>
            <a:r>
              <a:rPr lang="tr-TR" sz="2800" b="1" dirty="0" smtClean="0">
                <a:solidFill>
                  <a:srgbClr val="FF000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önleyecek tedbirler alınmalıdır.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2483768" y="1124744"/>
            <a:ext cx="44978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b="1" dirty="0" smtClean="0">
                <a:solidFill>
                  <a:srgbClr val="00B050"/>
                </a:solidFill>
              </a:rPr>
              <a:t>KÜÇÜKBAŞ HAYVANCILIK </a:t>
            </a:r>
            <a:endParaRPr lang="tr-TR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1127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547664" y="3105835"/>
            <a:ext cx="62646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400" b="1" dirty="0">
                <a:solidFill>
                  <a:srgbClr val="FF0000"/>
                </a:solidFill>
              </a:rPr>
              <a:t>T</a:t>
            </a:r>
            <a:r>
              <a:rPr lang="tr-TR" sz="4400" b="1" dirty="0" smtClean="0">
                <a:solidFill>
                  <a:srgbClr val="FF0000"/>
                </a:solidFill>
              </a:rPr>
              <a:t>EŞEKKÜR EDERİZ</a:t>
            </a:r>
            <a:endParaRPr lang="tr-TR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97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467544" y="1556792"/>
            <a:ext cx="82883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b="1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00206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Dünya’da </a:t>
            </a:r>
            <a:r>
              <a:rPr lang="tr-TR" sz="2800" b="1" dirty="0">
                <a:solidFill>
                  <a:srgbClr val="FF0000"/>
                </a:solidFill>
              </a:rPr>
              <a:t>2017</a:t>
            </a:r>
            <a:r>
              <a:rPr lang="tr-TR" sz="2800" dirty="0">
                <a:solidFill>
                  <a:srgbClr val="FF0000"/>
                </a:solidFill>
              </a:rPr>
              <a:t> yılında </a:t>
            </a:r>
            <a:r>
              <a:rPr lang="tr-TR" sz="2800" b="1" dirty="0">
                <a:solidFill>
                  <a:srgbClr val="FF0000"/>
                </a:solidFill>
              </a:rPr>
              <a:t>1,2 milyar </a:t>
            </a:r>
            <a:r>
              <a:rPr lang="tr-TR" sz="2800" dirty="0">
                <a:solidFill>
                  <a:srgbClr val="FF0000"/>
                </a:solidFill>
              </a:rPr>
              <a:t>baş </a:t>
            </a:r>
            <a:r>
              <a:rPr lang="tr-TR" sz="2800" b="1" dirty="0">
                <a:solidFill>
                  <a:srgbClr val="FF0000"/>
                </a:solidFill>
              </a:rPr>
              <a:t>koyun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var,</a:t>
            </a:r>
          </a:p>
          <a:p>
            <a:pPr algn="just"/>
            <a:r>
              <a:rPr lang="tr-TR" sz="2800" dirty="0" smtClean="0">
                <a:solidFill>
                  <a:srgbClr val="FF0000"/>
                </a:solidFill>
              </a:rPr>
              <a:t>% </a:t>
            </a:r>
            <a:r>
              <a:rPr lang="tr-TR" sz="2800" b="1" dirty="0" smtClean="0">
                <a:solidFill>
                  <a:srgbClr val="FF0000"/>
                </a:solidFill>
              </a:rPr>
              <a:t>13,4</a:t>
            </a:r>
            <a:r>
              <a:rPr lang="tr-TR" sz="2800" dirty="0" smtClean="0">
                <a:solidFill>
                  <a:srgbClr val="FF0000"/>
                </a:solidFill>
              </a:rPr>
              <a:t> ile </a:t>
            </a:r>
            <a:r>
              <a:rPr lang="tr-TR" sz="2800" b="1" dirty="0" smtClean="0">
                <a:solidFill>
                  <a:srgbClr val="0070C0"/>
                </a:solidFill>
              </a:rPr>
              <a:t>Çin </a:t>
            </a:r>
            <a:r>
              <a:rPr lang="tr-TR" sz="2800" dirty="0" smtClean="0">
                <a:solidFill>
                  <a:srgbClr val="FF0000"/>
                </a:solidFill>
              </a:rPr>
              <a:t>birinci,</a:t>
            </a:r>
          </a:p>
          <a:p>
            <a:pPr algn="just"/>
            <a:r>
              <a:rPr lang="tr-TR" sz="2800" dirty="0" smtClean="0">
                <a:solidFill>
                  <a:srgbClr val="FF0000"/>
                </a:solidFill>
              </a:rPr>
              <a:t> %</a:t>
            </a:r>
            <a:r>
              <a:rPr lang="tr-TR" sz="2800" b="1" dirty="0" smtClean="0">
                <a:solidFill>
                  <a:srgbClr val="FF0000"/>
                </a:solidFill>
              </a:rPr>
              <a:t> 6 ile </a:t>
            </a:r>
            <a:r>
              <a:rPr lang="tr-TR" sz="2800" b="1" dirty="0" smtClean="0">
                <a:solidFill>
                  <a:srgbClr val="0070C0"/>
                </a:solidFill>
              </a:rPr>
              <a:t>Avustralya </a:t>
            </a:r>
            <a:r>
              <a:rPr lang="tr-TR" sz="2800" dirty="0" smtClean="0">
                <a:solidFill>
                  <a:srgbClr val="FF0000"/>
                </a:solidFill>
              </a:rPr>
              <a:t>ikinci, </a:t>
            </a:r>
          </a:p>
          <a:p>
            <a:pPr algn="just"/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%</a:t>
            </a:r>
            <a:r>
              <a:rPr lang="tr-TR" sz="2800" b="1" dirty="0" smtClean="0">
                <a:solidFill>
                  <a:srgbClr val="FF0000"/>
                </a:solidFill>
              </a:rPr>
              <a:t> </a:t>
            </a:r>
            <a:r>
              <a:rPr lang="tr-TR" sz="2800" b="1" dirty="0">
                <a:solidFill>
                  <a:srgbClr val="FF0000"/>
                </a:solidFill>
              </a:rPr>
              <a:t>5,2 </a:t>
            </a:r>
            <a:r>
              <a:rPr lang="tr-TR" sz="2800" b="1" dirty="0" smtClean="0">
                <a:solidFill>
                  <a:srgbClr val="0070C0"/>
                </a:solidFill>
              </a:rPr>
              <a:t>Hindistan</a:t>
            </a:r>
            <a:r>
              <a:rPr lang="tr-TR" sz="2800" dirty="0" smtClean="0">
                <a:solidFill>
                  <a:srgbClr val="0070C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üçüncü,</a:t>
            </a:r>
            <a:endParaRPr lang="tr-TR" sz="2800" dirty="0">
              <a:solidFill>
                <a:srgbClr val="FF0000"/>
              </a:solidFill>
            </a:endParaRPr>
          </a:p>
          <a:p>
            <a:pPr algn="just"/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dirty="0" smtClean="0">
                <a:solidFill>
                  <a:srgbClr val="FF0000"/>
                </a:solidFill>
              </a:rPr>
              <a:t>İlk </a:t>
            </a:r>
            <a:r>
              <a:rPr lang="tr-TR" sz="2800" dirty="0">
                <a:solidFill>
                  <a:srgbClr val="FF0000"/>
                </a:solidFill>
              </a:rPr>
              <a:t>10’da yer alan ülkelerin payı yüzde </a:t>
            </a:r>
            <a:r>
              <a:rPr lang="tr-TR" sz="2800" b="1" dirty="0">
                <a:solidFill>
                  <a:srgbClr val="FF0000"/>
                </a:solidFill>
              </a:rPr>
              <a:t>45,6</a:t>
            </a:r>
            <a:r>
              <a:rPr lang="tr-TR" sz="2800" dirty="0">
                <a:solidFill>
                  <a:srgbClr val="FF0000"/>
                </a:solidFill>
              </a:rPr>
              <a:t>, </a:t>
            </a:r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dirty="0" smtClean="0">
                <a:solidFill>
                  <a:srgbClr val="FF0000"/>
                </a:solidFill>
              </a:rPr>
              <a:t>diğer </a:t>
            </a:r>
            <a:r>
              <a:rPr lang="tr-TR" sz="2800" dirty="0">
                <a:solidFill>
                  <a:srgbClr val="FF0000"/>
                </a:solidFill>
              </a:rPr>
              <a:t>ülkelerin payı ise yüzde 54,4’dür.</a:t>
            </a:r>
          </a:p>
          <a:p>
            <a:pPr algn="just"/>
            <a:endParaRPr lang="tr-TR" sz="2800" b="1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b="1" dirty="0" smtClean="0">
                <a:solidFill>
                  <a:srgbClr val="FF0000"/>
                </a:solidFill>
              </a:rPr>
              <a:t>Türkiye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b="1" dirty="0">
                <a:solidFill>
                  <a:srgbClr val="FF0000"/>
                </a:solidFill>
              </a:rPr>
              <a:t>30,98</a:t>
            </a:r>
            <a:r>
              <a:rPr lang="tr-TR" sz="2800" dirty="0">
                <a:solidFill>
                  <a:srgbClr val="FF0000"/>
                </a:solidFill>
              </a:rPr>
              <a:t> milyon baş ve </a:t>
            </a:r>
            <a:r>
              <a:rPr lang="tr-TR" sz="2800" b="1" dirty="0">
                <a:solidFill>
                  <a:srgbClr val="FF0000"/>
                </a:solidFill>
              </a:rPr>
              <a:t>binde 2,6’lık </a:t>
            </a:r>
            <a:r>
              <a:rPr lang="tr-TR" sz="2800" dirty="0">
                <a:solidFill>
                  <a:srgbClr val="FF0000"/>
                </a:solidFill>
              </a:rPr>
              <a:t>payla </a:t>
            </a:r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dirty="0" smtClean="0">
                <a:solidFill>
                  <a:srgbClr val="FF0000"/>
                </a:solidFill>
              </a:rPr>
              <a:t>dünyada </a:t>
            </a:r>
            <a:r>
              <a:rPr lang="tr-TR" sz="2800" b="1" dirty="0">
                <a:solidFill>
                  <a:srgbClr val="0070C0"/>
                </a:solidFill>
              </a:rPr>
              <a:t>9’</a:t>
            </a:r>
            <a:r>
              <a:rPr lang="tr-TR" sz="2800" dirty="0">
                <a:solidFill>
                  <a:srgbClr val="0070C0"/>
                </a:solidFill>
              </a:rPr>
              <a:t>uncu </a:t>
            </a:r>
            <a:r>
              <a:rPr lang="tr-TR" sz="2800" dirty="0">
                <a:solidFill>
                  <a:srgbClr val="FF0000"/>
                </a:solidFill>
              </a:rPr>
              <a:t>sırada yer almaktadır.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47864" y="974262"/>
            <a:ext cx="2852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b="1" dirty="0" smtClean="0">
                <a:solidFill>
                  <a:srgbClr val="00B050"/>
                </a:solidFill>
              </a:rPr>
              <a:t>KOYUN VARLIĞI</a:t>
            </a:r>
            <a:endParaRPr lang="tr-TR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98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74014" y="1484784"/>
            <a:ext cx="89644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600" b="1" dirty="0" smtClean="0">
                <a:solidFill>
                  <a:srgbClr val="002060"/>
                </a:solidFill>
              </a:rPr>
              <a:t>*</a:t>
            </a:r>
            <a:r>
              <a:rPr lang="tr-TR" sz="2600" dirty="0" smtClean="0">
                <a:solidFill>
                  <a:srgbClr val="002060"/>
                </a:solidFill>
              </a:rPr>
              <a:t> </a:t>
            </a:r>
            <a:r>
              <a:rPr lang="tr-TR" sz="2600" dirty="0" smtClean="0">
                <a:solidFill>
                  <a:srgbClr val="FF0000"/>
                </a:solidFill>
              </a:rPr>
              <a:t>Dünya’da </a:t>
            </a:r>
            <a:r>
              <a:rPr lang="tr-TR" sz="2600" dirty="0">
                <a:solidFill>
                  <a:srgbClr val="FF0000"/>
                </a:solidFill>
              </a:rPr>
              <a:t>2017 yılında </a:t>
            </a:r>
            <a:r>
              <a:rPr lang="tr-TR" sz="2600" b="1" dirty="0">
                <a:solidFill>
                  <a:srgbClr val="FF0000"/>
                </a:solidFill>
              </a:rPr>
              <a:t>66,2 milyon </a:t>
            </a:r>
            <a:r>
              <a:rPr lang="tr-TR" sz="2600" dirty="0">
                <a:solidFill>
                  <a:srgbClr val="FF0000"/>
                </a:solidFill>
              </a:rPr>
              <a:t>ton </a:t>
            </a:r>
            <a:r>
              <a:rPr lang="tr-TR" sz="2600" b="1" dirty="0">
                <a:solidFill>
                  <a:srgbClr val="0070C0"/>
                </a:solidFill>
              </a:rPr>
              <a:t>sığır eti</a:t>
            </a:r>
            <a:r>
              <a:rPr lang="tr-TR" sz="2600" dirty="0">
                <a:solidFill>
                  <a:srgbClr val="0070C0"/>
                </a:solidFill>
              </a:rPr>
              <a:t> </a:t>
            </a:r>
            <a:r>
              <a:rPr lang="tr-TR" sz="2600" dirty="0" smtClean="0">
                <a:solidFill>
                  <a:srgbClr val="FF0000"/>
                </a:solidFill>
              </a:rPr>
              <a:t>üretilmiş, </a:t>
            </a:r>
          </a:p>
          <a:p>
            <a:pPr algn="just"/>
            <a:r>
              <a:rPr lang="tr-TR" sz="2600" b="1" dirty="0" smtClean="0">
                <a:solidFill>
                  <a:srgbClr val="FF0000"/>
                </a:solidFill>
              </a:rPr>
              <a:t>% 18 ile </a:t>
            </a:r>
            <a:r>
              <a:rPr lang="tr-TR" sz="2600" b="1" dirty="0" smtClean="0">
                <a:solidFill>
                  <a:srgbClr val="0070C0"/>
                </a:solidFill>
              </a:rPr>
              <a:t>ABD</a:t>
            </a:r>
            <a:r>
              <a:rPr lang="tr-TR" sz="2600" b="1" dirty="0" smtClean="0">
                <a:solidFill>
                  <a:srgbClr val="FF0000"/>
                </a:solidFill>
              </a:rPr>
              <a:t> birinci,</a:t>
            </a:r>
          </a:p>
          <a:p>
            <a:pPr algn="just"/>
            <a:r>
              <a:rPr lang="tr-TR" sz="2600" dirty="0" smtClean="0">
                <a:solidFill>
                  <a:srgbClr val="FF0000"/>
                </a:solidFill>
              </a:rPr>
              <a:t> %</a:t>
            </a:r>
            <a:r>
              <a:rPr lang="tr-TR" sz="2600" b="1" dirty="0" smtClean="0">
                <a:solidFill>
                  <a:srgbClr val="FF0000"/>
                </a:solidFill>
              </a:rPr>
              <a:t>14,4</a:t>
            </a:r>
            <a:r>
              <a:rPr lang="tr-TR" sz="2600" dirty="0" smtClean="0">
                <a:solidFill>
                  <a:srgbClr val="FF0000"/>
                </a:solidFill>
              </a:rPr>
              <a:t> ile </a:t>
            </a:r>
            <a:r>
              <a:rPr lang="tr-TR" sz="2600" b="1" dirty="0" smtClean="0">
                <a:solidFill>
                  <a:srgbClr val="0070C0"/>
                </a:solidFill>
              </a:rPr>
              <a:t>Brezilya</a:t>
            </a:r>
            <a:r>
              <a:rPr lang="tr-TR" sz="2600" dirty="0" smtClean="0">
                <a:solidFill>
                  <a:srgbClr val="0070C0"/>
                </a:solidFill>
              </a:rPr>
              <a:t> </a:t>
            </a:r>
            <a:r>
              <a:rPr lang="tr-TR" sz="2600" dirty="0" smtClean="0">
                <a:solidFill>
                  <a:srgbClr val="FF0000"/>
                </a:solidFill>
              </a:rPr>
              <a:t>ikinci, </a:t>
            </a:r>
            <a:r>
              <a:rPr lang="tr-TR" sz="2600" dirty="0">
                <a:solidFill>
                  <a:srgbClr val="FF0000"/>
                </a:solidFill>
              </a:rPr>
              <a:t> </a:t>
            </a:r>
            <a:r>
              <a:rPr lang="tr-TR" sz="2600" dirty="0" smtClean="0">
                <a:solidFill>
                  <a:srgbClr val="FF0000"/>
                </a:solidFill>
              </a:rPr>
              <a:t>% </a:t>
            </a:r>
            <a:r>
              <a:rPr lang="tr-TR" sz="2600" b="1" dirty="0">
                <a:solidFill>
                  <a:srgbClr val="FF0000"/>
                </a:solidFill>
              </a:rPr>
              <a:t>10,4</a:t>
            </a:r>
            <a:r>
              <a:rPr lang="tr-TR" sz="2600" dirty="0">
                <a:solidFill>
                  <a:srgbClr val="FF0000"/>
                </a:solidFill>
              </a:rPr>
              <a:t> ile de </a:t>
            </a:r>
            <a:r>
              <a:rPr lang="tr-TR" sz="2600" b="1" dirty="0">
                <a:solidFill>
                  <a:srgbClr val="0070C0"/>
                </a:solidFill>
              </a:rPr>
              <a:t>Çin</a:t>
            </a:r>
            <a:r>
              <a:rPr lang="tr-TR" sz="2600" b="1" dirty="0">
                <a:solidFill>
                  <a:srgbClr val="FF0000"/>
                </a:solidFill>
              </a:rPr>
              <a:t> </a:t>
            </a:r>
            <a:r>
              <a:rPr lang="tr-TR" sz="2600" dirty="0" smtClean="0">
                <a:solidFill>
                  <a:srgbClr val="FF0000"/>
                </a:solidFill>
              </a:rPr>
              <a:t>üçüncü.</a:t>
            </a:r>
            <a:endParaRPr lang="tr-TR" sz="2600" dirty="0">
              <a:solidFill>
                <a:srgbClr val="FF0000"/>
              </a:solidFill>
            </a:endParaRPr>
          </a:p>
          <a:p>
            <a:pPr algn="just"/>
            <a:r>
              <a:rPr lang="tr-TR" sz="2600" dirty="0" smtClean="0">
                <a:solidFill>
                  <a:srgbClr val="FF0000"/>
                </a:solidFill>
              </a:rPr>
              <a:t>   İlk </a:t>
            </a:r>
            <a:r>
              <a:rPr lang="tr-TR" sz="2600" dirty="0">
                <a:solidFill>
                  <a:srgbClr val="FF0000"/>
                </a:solidFill>
              </a:rPr>
              <a:t>10’da yer alan ülkelerin </a:t>
            </a:r>
            <a:r>
              <a:rPr lang="tr-TR" sz="2600" dirty="0" smtClean="0">
                <a:solidFill>
                  <a:srgbClr val="FF0000"/>
                </a:solidFill>
              </a:rPr>
              <a:t>payı % 60,9</a:t>
            </a:r>
            <a:r>
              <a:rPr lang="tr-TR" sz="2600" dirty="0">
                <a:solidFill>
                  <a:srgbClr val="FF0000"/>
                </a:solidFill>
              </a:rPr>
              <a:t>, </a:t>
            </a:r>
            <a:endParaRPr lang="tr-TR" sz="2600" dirty="0" smtClean="0">
              <a:solidFill>
                <a:srgbClr val="FF0000"/>
              </a:solidFill>
            </a:endParaRPr>
          </a:p>
          <a:p>
            <a:pPr algn="just"/>
            <a:r>
              <a:rPr lang="tr-TR" sz="2600" dirty="0">
                <a:solidFill>
                  <a:srgbClr val="FF0000"/>
                </a:solidFill>
              </a:rPr>
              <a:t> </a:t>
            </a:r>
            <a:r>
              <a:rPr lang="tr-TR" sz="2600" dirty="0" smtClean="0">
                <a:solidFill>
                  <a:srgbClr val="FF0000"/>
                </a:solidFill>
              </a:rPr>
              <a:t>  diğer </a:t>
            </a:r>
            <a:r>
              <a:rPr lang="tr-TR" sz="2600" dirty="0">
                <a:solidFill>
                  <a:srgbClr val="FF0000"/>
                </a:solidFill>
              </a:rPr>
              <a:t>ülkelerin payı ise yüzde 39,1’dir</a:t>
            </a:r>
            <a:r>
              <a:rPr lang="tr-TR" sz="2600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tr-TR" sz="2600" b="1" dirty="0" smtClean="0">
                <a:solidFill>
                  <a:srgbClr val="002060"/>
                </a:solidFill>
              </a:rPr>
              <a:t>*</a:t>
            </a:r>
            <a:r>
              <a:rPr lang="tr-TR" sz="2600" b="1" dirty="0" smtClean="0">
                <a:solidFill>
                  <a:srgbClr val="FF0000"/>
                </a:solidFill>
              </a:rPr>
              <a:t> Türkiye</a:t>
            </a:r>
            <a:r>
              <a:rPr lang="tr-TR" sz="2600" dirty="0" smtClean="0">
                <a:solidFill>
                  <a:srgbClr val="FF0000"/>
                </a:solidFill>
              </a:rPr>
              <a:t> </a:t>
            </a:r>
            <a:r>
              <a:rPr lang="tr-TR" sz="2600" b="1" dirty="0">
                <a:solidFill>
                  <a:srgbClr val="FF0000"/>
                </a:solidFill>
              </a:rPr>
              <a:t>987 bin </a:t>
            </a:r>
            <a:r>
              <a:rPr lang="tr-TR" sz="2600" dirty="0" smtClean="0">
                <a:solidFill>
                  <a:srgbClr val="FF0000"/>
                </a:solidFill>
              </a:rPr>
              <a:t>ton ve </a:t>
            </a:r>
            <a:r>
              <a:rPr lang="tr-TR" sz="2600" b="1" dirty="0" smtClean="0">
                <a:solidFill>
                  <a:srgbClr val="FF0000"/>
                </a:solidFill>
              </a:rPr>
              <a:t>% 1,5</a:t>
            </a:r>
            <a:r>
              <a:rPr lang="tr-TR" sz="2600" dirty="0" smtClean="0">
                <a:solidFill>
                  <a:srgbClr val="FF0000"/>
                </a:solidFill>
              </a:rPr>
              <a:t> ile </a:t>
            </a:r>
            <a:r>
              <a:rPr lang="tr-TR" sz="2600" dirty="0">
                <a:solidFill>
                  <a:srgbClr val="FF0000"/>
                </a:solidFill>
              </a:rPr>
              <a:t>dünyada </a:t>
            </a:r>
            <a:r>
              <a:rPr lang="tr-TR" sz="2600" b="1" dirty="0">
                <a:solidFill>
                  <a:srgbClr val="0070C0"/>
                </a:solidFill>
              </a:rPr>
              <a:t>11’i</a:t>
            </a:r>
            <a:r>
              <a:rPr lang="tr-TR" sz="2600" dirty="0">
                <a:solidFill>
                  <a:srgbClr val="0070C0"/>
                </a:solidFill>
              </a:rPr>
              <a:t>nci</a:t>
            </a:r>
            <a:r>
              <a:rPr lang="tr-TR" sz="2600" dirty="0">
                <a:solidFill>
                  <a:srgbClr val="FF0000"/>
                </a:solidFill>
              </a:rPr>
              <a:t> </a:t>
            </a:r>
            <a:r>
              <a:rPr lang="tr-TR" sz="2600" dirty="0" smtClean="0">
                <a:solidFill>
                  <a:srgbClr val="FF0000"/>
                </a:solidFill>
              </a:rPr>
              <a:t>sıradadır.</a:t>
            </a:r>
          </a:p>
          <a:p>
            <a:pPr algn="just"/>
            <a:endParaRPr lang="tr-TR" sz="2600" dirty="0" smtClean="0">
              <a:solidFill>
                <a:srgbClr val="FF0000"/>
              </a:solidFill>
            </a:endParaRPr>
          </a:p>
          <a:p>
            <a:pPr algn="just"/>
            <a:r>
              <a:rPr lang="tr-TR" sz="2600" dirty="0" smtClean="0">
                <a:solidFill>
                  <a:srgbClr val="002060"/>
                </a:solidFill>
              </a:rPr>
              <a:t>*</a:t>
            </a:r>
            <a:r>
              <a:rPr lang="tr-TR" sz="2600" dirty="0" smtClean="0">
                <a:solidFill>
                  <a:srgbClr val="FF0000"/>
                </a:solidFill>
              </a:rPr>
              <a:t> 2017 </a:t>
            </a:r>
            <a:r>
              <a:rPr lang="tr-TR" sz="2600" dirty="0">
                <a:solidFill>
                  <a:srgbClr val="FF0000"/>
                </a:solidFill>
              </a:rPr>
              <a:t>yılında </a:t>
            </a:r>
            <a:r>
              <a:rPr lang="tr-TR" sz="2600" b="1" dirty="0">
                <a:solidFill>
                  <a:srgbClr val="FF0000"/>
                </a:solidFill>
              </a:rPr>
              <a:t>9,5 milyon </a:t>
            </a:r>
            <a:r>
              <a:rPr lang="tr-TR" sz="2600" dirty="0">
                <a:solidFill>
                  <a:srgbClr val="FF0000"/>
                </a:solidFill>
              </a:rPr>
              <a:t>ton </a:t>
            </a:r>
            <a:r>
              <a:rPr lang="tr-TR" sz="2600" b="1" dirty="0">
                <a:solidFill>
                  <a:srgbClr val="0070C0"/>
                </a:solidFill>
              </a:rPr>
              <a:t>koyun eti</a:t>
            </a:r>
            <a:r>
              <a:rPr lang="tr-TR" sz="2600" dirty="0">
                <a:solidFill>
                  <a:srgbClr val="0070C0"/>
                </a:solidFill>
              </a:rPr>
              <a:t> </a:t>
            </a:r>
            <a:r>
              <a:rPr lang="tr-TR" sz="2600" dirty="0">
                <a:solidFill>
                  <a:srgbClr val="FF0000"/>
                </a:solidFill>
              </a:rPr>
              <a:t>üretilmiş olup</a:t>
            </a:r>
            <a:r>
              <a:rPr lang="tr-TR" sz="2600" dirty="0" smtClean="0">
                <a:solidFill>
                  <a:srgbClr val="FF0000"/>
                </a:solidFill>
              </a:rPr>
              <a:t>,</a:t>
            </a:r>
          </a:p>
          <a:p>
            <a:pPr algn="just"/>
            <a:r>
              <a:rPr lang="tr-TR" sz="2600" dirty="0" smtClean="0">
                <a:solidFill>
                  <a:srgbClr val="FF0000"/>
                </a:solidFill>
              </a:rPr>
              <a:t> % </a:t>
            </a:r>
            <a:r>
              <a:rPr lang="tr-TR" sz="2600" b="1" dirty="0" smtClean="0">
                <a:solidFill>
                  <a:srgbClr val="FF0000"/>
                </a:solidFill>
              </a:rPr>
              <a:t>25,1</a:t>
            </a:r>
            <a:r>
              <a:rPr lang="tr-TR" sz="2600" dirty="0" smtClean="0">
                <a:solidFill>
                  <a:srgbClr val="FF0000"/>
                </a:solidFill>
              </a:rPr>
              <a:t> </a:t>
            </a:r>
            <a:r>
              <a:rPr lang="tr-TR" sz="2600" dirty="0">
                <a:solidFill>
                  <a:srgbClr val="FF0000"/>
                </a:solidFill>
              </a:rPr>
              <a:t>payla </a:t>
            </a:r>
            <a:r>
              <a:rPr lang="tr-TR" sz="2600" b="1" dirty="0" smtClean="0">
                <a:solidFill>
                  <a:srgbClr val="0070C0"/>
                </a:solidFill>
              </a:rPr>
              <a:t>Çin</a:t>
            </a:r>
            <a:r>
              <a:rPr lang="tr-TR" sz="2600" dirty="0">
                <a:solidFill>
                  <a:srgbClr val="0070C0"/>
                </a:solidFill>
              </a:rPr>
              <a:t> </a:t>
            </a:r>
            <a:r>
              <a:rPr lang="tr-TR" sz="2600" dirty="0" smtClean="0">
                <a:solidFill>
                  <a:srgbClr val="FF0000"/>
                </a:solidFill>
              </a:rPr>
              <a:t>birinci, </a:t>
            </a:r>
            <a:r>
              <a:rPr lang="tr-TR" sz="2600" b="1" dirty="0" smtClean="0">
                <a:solidFill>
                  <a:srgbClr val="FF0000"/>
                </a:solidFill>
              </a:rPr>
              <a:t>%7 </a:t>
            </a:r>
            <a:r>
              <a:rPr lang="tr-TR" sz="2600" b="1" dirty="0" smtClean="0">
                <a:solidFill>
                  <a:srgbClr val="0070C0"/>
                </a:solidFill>
              </a:rPr>
              <a:t>Brezilya</a:t>
            </a:r>
            <a:r>
              <a:rPr lang="tr-TR" sz="2600" b="1" dirty="0" smtClean="0">
                <a:solidFill>
                  <a:srgbClr val="FF0000"/>
                </a:solidFill>
              </a:rPr>
              <a:t> </a:t>
            </a:r>
            <a:r>
              <a:rPr lang="tr-TR" sz="2600" dirty="0" smtClean="0">
                <a:solidFill>
                  <a:srgbClr val="FF0000"/>
                </a:solidFill>
              </a:rPr>
              <a:t>ikinci, </a:t>
            </a:r>
          </a:p>
          <a:p>
            <a:pPr algn="just"/>
            <a:r>
              <a:rPr lang="tr-TR" sz="2600" dirty="0" smtClean="0">
                <a:solidFill>
                  <a:srgbClr val="FF0000"/>
                </a:solidFill>
              </a:rPr>
              <a:t>* İlk </a:t>
            </a:r>
            <a:r>
              <a:rPr lang="tr-TR" sz="2600" dirty="0">
                <a:solidFill>
                  <a:srgbClr val="FF0000"/>
                </a:solidFill>
              </a:rPr>
              <a:t>10’da yer alan ülkelerin payı yüzde 57, diğer ülkelerin payı ise yüzde 43’dür</a:t>
            </a:r>
            <a:r>
              <a:rPr lang="tr-TR" sz="2600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tr-TR" sz="2600" b="1" dirty="0" smtClean="0">
                <a:solidFill>
                  <a:srgbClr val="002060"/>
                </a:solidFill>
              </a:rPr>
              <a:t>*</a:t>
            </a:r>
            <a:r>
              <a:rPr lang="tr-TR" sz="2600" b="1" dirty="0" smtClean="0">
                <a:solidFill>
                  <a:srgbClr val="FF0000"/>
                </a:solidFill>
              </a:rPr>
              <a:t> Türkiye</a:t>
            </a:r>
            <a:r>
              <a:rPr lang="tr-TR" sz="2600" dirty="0" smtClean="0">
                <a:solidFill>
                  <a:srgbClr val="FF0000"/>
                </a:solidFill>
              </a:rPr>
              <a:t> </a:t>
            </a:r>
            <a:r>
              <a:rPr lang="tr-TR" sz="2600" b="1" dirty="0">
                <a:solidFill>
                  <a:srgbClr val="FF0000"/>
                </a:solidFill>
              </a:rPr>
              <a:t>333 bin </a:t>
            </a:r>
            <a:r>
              <a:rPr lang="tr-TR" sz="2600" dirty="0" smtClean="0">
                <a:solidFill>
                  <a:srgbClr val="FF0000"/>
                </a:solidFill>
              </a:rPr>
              <a:t>ton ile ve </a:t>
            </a:r>
            <a:r>
              <a:rPr lang="tr-TR" sz="2600" b="1" dirty="0" smtClean="0">
                <a:solidFill>
                  <a:srgbClr val="FF0000"/>
                </a:solidFill>
              </a:rPr>
              <a:t>% 3,5 </a:t>
            </a:r>
            <a:r>
              <a:rPr lang="tr-TR" sz="2600" dirty="0" smtClean="0">
                <a:solidFill>
                  <a:srgbClr val="FF0000"/>
                </a:solidFill>
              </a:rPr>
              <a:t>ile </a:t>
            </a:r>
            <a:r>
              <a:rPr lang="tr-TR" sz="2600" dirty="0">
                <a:solidFill>
                  <a:srgbClr val="FF0000"/>
                </a:solidFill>
              </a:rPr>
              <a:t>dünyada </a:t>
            </a:r>
            <a:r>
              <a:rPr lang="tr-TR" sz="2600" b="1" dirty="0">
                <a:solidFill>
                  <a:srgbClr val="0070C0"/>
                </a:solidFill>
              </a:rPr>
              <a:t>4’</a:t>
            </a:r>
            <a:r>
              <a:rPr lang="tr-TR" sz="2600" dirty="0">
                <a:solidFill>
                  <a:srgbClr val="0070C0"/>
                </a:solidFill>
              </a:rPr>
              <a:t>üncü</a:t>
            </a:r>
            <a:r>
              <a:rPr lang="tr-TR" sz="2600" dirty="0">
                <a:solidFill>
                  <a:srgbClr val="FF0000"/>
                </a:solidFill>
              </a:rPr>
              <a:t> </a:t>
            </a:r>
            <a:r>
              <a:rPr lang="tr-TR" sz="2600" dirty="0" smtClean="0">
                <a:solidFill>
                  <a:srgbClr val="FF0000"/>
                </a:solidFill>
              </a:rPr>
              <a:t>sıradadır.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3347863" y="776289"/>
            <a:ext cx="3251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 smtClean="0">
                <a:solidFill>
                  <a:srgbClr val="00B050"/>
                </a:solidFill>
              </a:rPr>
              <a:t>KIRMIZI ET  </a:t>
            </a:r>
            <a:r>
              <a:rPr lang="tr-TR" sz="2800" b="1" dirty="0">
                <a:solidFill>
                  <a:srgbClr val="00B050"/>
                </a:solidFill>
              </a:rPr>
              <a:t>ÜRETİMİ</a:t>
            </a:r>
          </a:p>
        </p:txBody>
      </p:sp>
    </p:spTree>
    <p:extLst>
      <p:ext uri="{BB962C8B-B14F-4D97-AF65-F5344CB8AC3E}">
        <p14:creationId xmlns:p14="http://schemas.microsoft.com/office/powerpoint/2010/main" val="1927098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19634" y="1628800"/>
            <a:ext cx="856895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b="1" dirty="0" smtClean="0">
                <a:solidFill>
                  <a:srgbClr val="002060"/>
                </a:solidFill>
              </a:rPr>
              <a:t>*</a:t>
            </a:r>
            <a:r>
              <a:rPr lang="tr-TR" sz="2800" b="1" dirty="0" smtClean="0">
                <a:solidFill>
                  <a:srgbClr val="FF0000"/>
                </a:solidFill>
              </a:rPr>
              <a:t> 2002</a:t>
            </a:r>
            <a:r>
              <a:rPr lang="tr-TR" sz="2800" dirty="0" smtClean="0">
                <a:solidFill>
                  <a:srgbClr val="FF0000"/>
                </a:solidFill>
              </a:rPr>
              <a:t>’de </a:t>
            </a:r>
            <a:r>
              <a:rPr lang="tr-TR" sz="2800" dirty="0">
                <a:solidFill>
                  <a:srgbClr val="FF0000"/>
                </a:solidFill>
              </a:rPr>
              <a:t>kişi başı kırmızı et tüketimi </a:t>
            </a:r>
            <a:r>
              <a:rPr lang="tr-TR" sz="2800" b="1" dirty="0">
                <a:solidFill>
                  <a:srgbClr val="0070C0"/>
                </a:solidFill>
              </a:rPr>
              <a:t>6</a:t>
            </a:r>
            <a:r>
              <a:rPr lang="tr-TR" sz="2800" dirty="0">
                <a:solidFill>
                  <a:srgbClr val="0070C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kg. </a:t>
            </a:r>
            <a:r>
              <a:rPr lang="tr-TR" sz="2800" dirty="0">
                <a:solidFill>
                  <a:srgbClr val="FF0000"/>
                </a:solidFill>
              </a:rPr>
              <a:t>iken, </a:t>
            </a:r>
            <a:endParaRPr lang="tr-TR" sz="2800" dirty="0" smtClean="0">
              <a:solidFill>
                <a:srgbClr val="FF0000"/>
              </a:solidFill>
            </a:endParaRPr>
          </a:p>
          <a:p>
            <a:pPr algn="just"/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smtClean="0">
                <a:solidFill>
                  <a:srgbClr val="FF0000"/>
                </a:solidFill>
              </a:rPr>
              <a:t> </a:t>
            </a:r>
            <a:r>
              <a:rPr lang="tr-TR" sz="2800" b="1" dirty="0" smtClean="0">
                <a:solidFill>
                  <a:srgbClr val="0070C0"/>
                </a:solidFill>
              </a:rPr>
              <a:t>15</a:t>
            </a:r>
            <a:r>
              <a:rPr lang="tr-TR" sz="2800" dirty="0" smtClean="0">
                <a:solidFill>
                  <a:srgbClr val="0070C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kg. oldu, ideali </a:t>
            </a:r>
            <a:r>
              <a:rPr lang="tr-TR" sz="2800" b="1" dirty="0" smtClean="0">
                <a:solidFill>
                  <a:srgbClr val="0070C0"/>
                </a:solidFill>
              </a:rPr>
              <a:t>25</a:t>
            </a:r>
            <a:r>
              <a:rPr lang="tr-TR" sz="2800" b="1" dirty="0" smtClean="0">
                <a:solidFill>
                  <a:srgbClr val="FF0000"/>
                </a:solidFill>
              </a:rPr>
              <a:t> kg</a:t>
            </a:r>
            <a:r>
              <a:rPr lang="tr-TR" sz="2800" dirty="0" smtClean="0">
                <a:solidFill>
                  <a:srgbClr val="FF0000"/>
                </a:solidFill>
              </a:rPr>
              <a:t>’dır. </a:t>
            </a:r>
          </a:p>
          <a:p>
            <a:pPr algn="ctr"/>
            <a:endParaRPr lang="tr-TR" sz="2800" dirty="0">
              <a:solidFill>
                <a:srgbClr val="FF0000"/>
              </a:solidFill>
            </a:endParaRPr>
          </a:p>
          <a:p>
            <a:pPr algn="ctr"/>
            <a:r>
              <a:rPr lang="tr-TR" sz="2800" b="1" dirty="0" smtClean="0">
                <a:solidFill>
                  <a:srgbClr val="00B050"/>
                </a:solidFill>
              </a:rPr>
              <a:t>SÜT ÜRETİMİ</a:t>
            </a:r>
            <a:endParaRPr lang="tr-TR" sz="2800" b="1" dirty="0">
              <a:solidFill>
                <a:srgbClr val="00B050"/>
              </a:solidFill>
            </a:endParaRPr>
          </a:p>
          <a:p>
            <a:pPr algn="just"/>
            <a:r>
              <a:rPr lang="tr-TR" sz="2800" b="1" dirty="0" smtClean="0">
                <a:solidFill>
                  <a:srgbClr val="002060"/>
                </a:solidFill>
              </a:rPr>
              <a:t>*</a:t>
            </a:r>
            <a:r>
              <a:rPr lang="tr-TR" sz="2800" dirty="0" smtClean="0">
                <a:solidFill>
                  <a:srgbClr val="00206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2017 </a:t>
            </a:r>
            <a:r>
              <a:rPr lang="tr-TR" sz="2800" dirty="0">
                <a:solidFill>
                  <a:srgbClr val="FF0000"/>
                </a:solidFill>
              </a:rPr>
              <a:t>yılında </a:t>
            </a:r>
            <a:r>
              <a:rPr lang="tr-TR" sz="2800" dirty="0">
                <a:solidFill>
                  <a:srgbClr val="0070C0"/>
                </a:solidFill>
              </a:rPr>
              <a:t>6</a:t>
            </a:r>
            <a:r>
              <a:rPr lang="tr-TR" sz="2800" b="1" dirty="0">
                <a:solidFill>
                  <a:srgbClr val="0070C0"/>
                </a:solidFill>
              </a:rPr>
              <a:t>52,5</a:t>
            </a:r>
            <a:r>
              <a:rPr lang="tr-TR" sz="2800" dirty="0">
                <a:solidFill>
                  <a:srgbClr val="0070C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milyon ton </a:t>
            </a:r>
            <a:r>
              <a:rPr lang="tr-TR" sz="2800" b="1" dirty="0">
                <a:solidFill>
                  <a:srgbClr val="0070C0"/>
                </a:solidFill>
              </a:rPr>
              <a:t>inek sütü</a:t>
            </a:r>
            <a:r>
              <a:rPr lang="tr-TR" sz="2800" dirty="0">
                <a:solidFill>
                  <a:srgbClr val="0070C0"/>
                </a:solidFill>
              </a:rPr>
              <a:t>, </a:t>
            </a:r>
            <a:endParaRPr lang="tr-TR" sz="2800" dirty="0" smtClean="0">
              <a:solidFill>
                <a:srgbClr val="0070C0"/>
              </a:solidFill>
            </a:endParaRPr>
          </a:p>
          <a:p>
            <a:pPr algn="just"/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smtClean="0">
                <a:solidFill>
                  <a:srgbClr val="0070C0"/>
                </a:solidFill>
              </a:rPr>
              <a:t>10,4</a:t>
            </a:r>
            <a:r>
              <a:rPr lang="tr-TR" sz="2800" dirty="0" smtClean="0">
                <a:solidFill>
                  <a:srgbClr val="0070C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milyon ton da </a:t>
            </a:r>
            <a:r>
              <a:rPr lang="tr-TR" sz="2800" b="1" dirty="0">
                <a:solidFill>
                  <a:srgbClr val="0070C0"/>
                </a:solidFill>
              </a:rPr>
              <a:t>koyun sütü </a:t>
            </a:r>
            <a:r>
              <a:rPr lang="tr-TR" sz="2800" dirty="0">
                <a:solidFill>
                  <a:srgbClr val="FF0000"/>
                </a:solidFill>
              </a:rPr>
              <a:t>üretilmiştir.</a:t>
            </a:r>
          </a:p>
          <a:p>
            <a:pPr algn="just"/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% </a:t>
            </a:r>
            <a:r>
              <a:rPr lang="tr-TR" sz="2800" b="1" dirty="0" smtClean="0">
                <a:solidFill>
                  <a:srgbClr val="FF0000"/>
                </a:solidFill>
              </a:rPr>
              <a:t>14,98</a:t>
            </a:r>
            <a:r>
              <a:rPr lang="tr-TR" sz="2800" dirty="0">
                <a:solidFill>
                  <a:srgbClr val="FF000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 ve </a:t>
            </a:r>
            <a:r>
              <a:rPr lang="tr-TR" sz="2800" b="1" dirty="0">
                <a:solidFill>
                  <a:srgbClr val="FF0000"/>
                </a:solidFill>
              </a:rPr>
              <a:t>97,7</a:t>
            </a:r>
            <a:r>
              <a:rPr lang="tr-TR" sz="2800" dirty="0">
                <a:solidFill>
                  <a:srgbClr val="FF0000"/>
                </a:solidFill>
              </a:rPr>
              <a:t> milyon tonla </a:t>
            </a:r>
            <a:r>
              <a:rPr lang="tr-TR" sz="2800" b="1" dirty="0" smtClean="0">
                <a:solidFill>
                  <a:srgbClr val="0070C0"/>
                </a:solidFill>
              </a:rPr>
              <a:t>ABD</a:t>
            </a:r>
            <a:r>
              <a:rPr lang="tr-TR" sz="2800" b="1" dirty="0">
                <a:solidFill>
                  <a:srgbClr val="0070C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birinci,</a:t>
            </a:r>
            <a:r>
              <a:rPr lang="tr-TR" sz="2800" b="1" dirty="0" smtClean="0">
                <a:solidFill>
                  <a:srgbClr val="FF0000"/>
                </a:solidFill>
              </a:rPr>
              <a:t> </a:t>
            </a:r>
          </a:p>
          <a:p>
            <a:pPr algn="just"/>
            <a:r>
              <a:rPr lang="tr-TR" sz="2800" dirty="0" smtClean="0">
                <a:solidFill>
                  <a:srgbClr val="FF0000"/>
                </a:solidFill>
              </a:rPr>
              <a:t>% </a:t>
            </a:r>
            <a:r>
              <a:rPr lang="tr-TR" sz="2800" b="1" dirty="0">
                <a:solidFill>
                  <a:srgbClr val="FF0000"/>
                </a:solidFill>
              </a:rPr>
              <a:t>12,82</a:t>
            </a:r>
            <a:r>
              <a:rPr lang="tr-TR" sz="2800" dirty="0">
                <a:solidFill>
                  <a:srgbClr val="FF0000"/>
                </a:solidFill>
              </a:rPr>
              <a:t> ile </a:t>
            </a:r>
            <a:r>
              <a:rPr lang="tr-TR" sz="2800" b="1" dirty="0" smtClean="0">
                <a:solidFill>
                  <a:srgbClr val="0070C0"/>
                </a:solidFill>
              </a:rPr>
              <a:t>Hindistan</a:t>
            </a:r>
            <a:r>
              <a:rPr lang="tr-TR" sz="2800" dirty="0" smtClean="0">
                <a:solidFill>
                  <a:srgbClr val="FF0000"/>
                </a:solidFill>
              </a:rPr>
              <a:t>, </a:t>
            </a:r>
            <a:r>
              <a:rPr lang="tr-TR" sz="2800" dirty="0">
                <a:solidFill>
                  <a:srgbClr val="FF0000"/>
                </a:solidFill>
              </a:rPr>
              <a:t>yüzde 5,13 ile de </a:t>
            </a:r>
            <a:r>
              <a:rPr lang="tr-TR" sz="2800" b="1" dirty="0">
                <a:solidFill>
                  <a:srgbClr val="0070C0"/>
                </a:solidFill>
              </a:rPr>
              <a:t>Çin</a:t>
            </a:r>
            <a:r>
              <a:rPr lang="tr-TR" sz="2800" dirty="0">
                <a:solidFill>
                  <a:srgbClr val="0070C0"/>
                </a:solidFill>
              </a:rPr>
              <a:t> </a:t>
            </a:r>
            <a:r>
              <a:rPr lang="tr-TR" sz="2800" dirty="0">
                <a:solidFill>
                  <a:srgbClr val="FF0000"/>
                </a:solidFill>
              </a:rPr>
              <a:t>izlemektedir</a:t>
            </a:r>
            <a:r>
              <a:rPr lang="tr-TR" sz="2800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tr-TR" sz="2800" dirty="0" smtClean="0">
                <a:solidFill>
                  <a:srgbClr val="FF0000"/>
                </a:solidFill>
              </a:rPr>
              <a:t> </a:t>
            </a:r>
            <a:endParaRPr lang="tr-TR" sz="2800" dirty="0">
              <a:solidFill>
                <a:srgbClr val="FF0000"/>
              </a:solidFill>
            </a:endParaRPr>
          </a:p>
          <a:p>
            <a:pPr algn="just"/>
            <a:r>
              <a:rPr lang="tr-TR" sz="2800" b="1" dirty="0">
                <a:solidFill>
                  <a:srgbClr val="0070C0"/>
                </a:solidFill>
              </a:rPr>
              <a:t>Türkiye</a:t>
            </a:r>
            <a:r>
              <a:rPr lang="tr-TR" sz="2800" dirty="0">
                <a:solidFill>
                  <a:srgbClr val="0070C0"/>
                </a:solidFill>
              </a:rPr>
              <a:t> </a:t>
            </a:r>
            <a:r>
              <a:rPr lang="tr-TR" sz="2800" b="1" dirty="0">
                <a:solidFill>
                  <a:srgbClr val="FF0000"/>
                </a:solidFill>
              </a:rPr>
              <a:t>18,76</a:t>
            </a:r>
            <a:r>
              <a:rPr lang="tr-TR" sz="2800" dirty="0">
                <a:solidFill>
                  <a:srgbClr val="FF0000"/>
                </a:solidFill>
              </a:rPr>
              <a:t> milyon tonluk üretimle </a:t>
            </a:r>
            <a:r>
              <a:rPr lang="tr-TR" sz="2800" b="1" dirty="0" smtClean="0">
                <a:solidFill>
                  <a:srgbClr val="0070C0"/>
                </a:solidFill>
              </a:rPr>
              <a:t>8</a:t>
            </a:r>
            <a:r>
              <a:rPr lang="tr-TR" sz="2800" dirty="0" smtClean="0">
                <a:solidFill>
                  <a:srgbClr val="0070C0"/>
                </a:solidFill>
              </a:rPr>
              <a:t>’inci</a:t>
            </a:r>
            <a:r>
              <a:rPr lang="tr-TR" sz="2800" dirty="0" smtClean="0">
                <a:solidFill>
                  <a:srgbClr val="FF0000"/>
                </a:solidFill>
              </a:rPr>
              <a:t>,</a:t>
            </a:r>
          </a:p>
          <a:p>
            <a:pPr algn="just"/>
            <a:r>
              <a:rPr lang="tr-TR" sz="2800" dirty="0" smtClean="0">
                <a:solidFill>
                  <a:srgbClr val="FF0000"/>
                </a:solidFill>
              </a:rPr>
              <a:t>dünya </a:t>
            </a:r>
            <a:r>
              <a:rPr lang="tr-TR" sz="2800" dirty="0">
                <a:solidFill>
                  <a:srgbClr val="FF0000"/>
                </a:solidFill>
              </a:rPr>
              <a:t>üretiminden aldığı pay </a:t>
            </a:r>
            <a:r>
              <a:rPr lang="tr-TR" sz="2800" dirty="0" smtClean="0">
                <a:solidFill>
                  <a:srgbClr val="FF0000"/>
                </a:solidFill>
              </a:rPr>
              <a:t>% </a:t>
            </a:r>
            <a:r>
              <a:rPr lang="tr-TR" sz="2800" b="1" dirty="0" smtClean="0">
                <a:solidFill>
                  <a:srgbClr val="0070C0"/>
                </a:solidFill>
              </a:rPr>
              <a:t>2,88’dir</a:t>
            </a:r>
            <a:r>
              <a:rPr lang="tr-TR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3560394" y="1072570"/>
            <a:ext cx="2087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sz="2800" b="1" dirty="0" smtClean="0">
                <a:solidFill>
                  <a:srgbClr val="00B050"/>
                </a:solidFill>
              </a:rPr>
              <a:t>ET TÜKETİMİ</a:t>
            </a:r>
            <a:endParaRPr lang="tr-TR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01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642413" y="1558313"/>
            <a:ext cx="796203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tr-TR" sz="2800" b="1" dirty="0" smtClean="0">
                <a:solidFill>
                  <a:srgbClr val="002060"/>
                </a:solidFill>
              </a:rPr>
              <a:t>Türkiye Sığır varlığının: </a:t>
            </a:r>
          </a:p>
          <a:p>
            <a:pPr algn="just">
              <a:lnSpc>
                <a:spcPct val="150000"/>
              </a:lnSpc>
            </a:pPr>
            <a:r>
              <a:rPr lang="tr-TR" sz="2800" b="1" u="sng" dirty="0" smtClean="0">
                <a:solidFill>
                  <a:srgbClr val="FF0000"/>
                </a:solidFill>
              </a:rPr>
              <a:t>2002 yılında</a:t>
            </a:r>
            <a:r>
              <a:rPr lang="tr-TR" sz="2800" b="1" dirty="0" smtClean="0">
                <a:solidFill>
                  <a:srgbClr val="FF0000"/>
                </a:solidFill>
              </a:rPr>
              <a:t>                                </a:t>
            </a:r>
            <a:r>
              <a:rPr lang="tr-TR" sz="2800" b="1" u="sng" dirty="0" smtClean="0">
                <a:solidFill>
                  <a:srgbClr val="FF0000"/>
                </a:solidFill>
              </a:rPr>
              <a:t>2017 </a:t>
            </a:r>
            <a:r>
              <a:rPr lang="tr-TR" sz="2800" b="1" u="sng" dirty="0">
                <a:solidFill>
                  <a:srgbClr val="FF0000"/>
                </a:solidFill>
              </a:rPr>
              <a:t>yılında </a:t>
            </a:r>
          </a:p>
          <a:p>
            <a:pPr algn="just">
              <a:lnSpc>
                <a:spcPct val="150000"/>
              </a:lnSpc>
            </a:pPr>
            <a:r>
              <a:rPr lang="tr-TR" sz="2800" b="1" dirty="0" smtClean="0">
                <a:solidFill>
                  <a:srgbClr val="FF0000"/>
                </a:solidFill>
              </a:rPr>
              <a:t>% </a:t>
            </a:r>
            <a:r>
              <a:rPr lang="tr-TR" sz="2800" b="1" dirty="0" smtClean="0">
                <a:solidFill>
                  <a:srgbClr val="0070C0"/>
                </a:solidFill>
              </a:rPr>
              <a:t>18,97’si</a:t>
            </a:r>
            <a:r>
              <a:rPr lang="tr-TR" sz="2800" b="1" dirty="0" smtClean="0">
                <a:solidFill>
                  <a:srgbClr val="FF0000"/>
                </a:solidFill>
              </a:rPr>
              <a:t> kültür ırkı,                 % </a:t>
            </a:r>
            <a:r>
              <a:rPr lang="tr-TR" sz="2800" b="1" dirty="0" smtClean="0">
                <a:solidFill>
                  <a:srgbClr val="0070C0"/>
                </a:solidFill>
              </a:rPr>
              <a:t>48,95’i</a:t>
            </a:r>
            <a:r>
              <a:rPr lang="tr-TR" sz="2800" b="1" dirty="0" smtClean="0">
                <a:solidFill>
                  <a:srgbClr val="FF0000"/>
                </a:solidFill>
              </a:rPr>
              <a:t> </a:t>
            </a:r>
            <a:r>
              <a:rPr lang="tr-TR" sz="2800" b="1" dirty="0">
                <a:solidFill>
                  <a:srgbClr val="FF0000"/>
                </a:solidFill>
              </a:rPr>
              <a:t>kültür ırkı, </a:t>
            </a:r>
          </a:p>
          <a:p>
            <a:pPr algn="just">
              <a:lnSpc>
                <a:spcPct val="150000"/>
              </a:lnSpc>
            </a:pPr>
            <a:r>
              <a:rPr lang="tr-TR" sz="2800" b="1" dirty="0" smtClean="0">
                <a:solidFill>
                  <a:srgbClr val="FF0000"/>
                </a:solidFill>
              </a:rPr>
              <a:t>% </a:t>
            </a:r>
            <a:r>
              <a:rPr lang="tr-TR" sz="2800" b="1" dirty="0" smtClean="0">
                <a:solidFill>
                  <a:srgbClr val="00B050"/>
                </a:solidFill>
              </a:rPr>
              <a:t>44,45’i</a:t>
            </a:r>
            <a:r>
              <a:rPr lang="tr-TR" sz="2800" b="1" dirty="0" smtClean="0">
                <a:solidFill>
                  <a:srgbClr val="FF0000"/>
                </a:solidFill>
              </a:rPr>
              <a:t> melez,                          % </a:t>
            </a:r>
            <a:r>
              <a:rPr lang="tr-TR" sz="2800" b="1" dirty="0" smtClean="0">
                <a:solidFill>
                  <a:srgbClr val="00B050"/>
                </a:solidFill>
              </a:rPr>
              <a:t>40,99’u</a:t>
            </a:r>
            <a:r>
              <a:rPr lang="tr-TR" sz="2800" b="1" dirty="0" smtClean="0">
                <a:solidFill>
                  <a:srgbClr val="FF0000"/>
                </a:solidFill>
              </a:rPr>
              <a:t> </a:t>
            </a:r>
            <a:r>
              <a:rPr lang="tr-TR" sz="2800" b="1" dirty="0">
                <a:solidFill>
                  <a:srgbClr val="FF0000"/>
                </a:solidFill>
              </a:rPr>
              <a:t>melez, </a:t>
            </a:r>
          </a:p>
          <a:p>
            <a:pPr algn="just">
              <a:lnSpc>
                <a:spcPct val="150000"/>
              </a:lnSpc>
            </a:pPr>
            <a:r>
              <a:rPr lang="tr-TR" sz="2800" b="1" dirty="0" smtClean="0">
                <a:solidFill>
                  <a:srgbClr val="FF0000"/>
                </a:solidFill>
              </a:rPr>
              <a:t>% </a:t>
            </a:r>
            <a:r>
              <a:rPr lang="tr-TR" sz="2800" b="1" dirty="0" smtClean="0">
                <a:solidFill>
                  <a:srgbClr val="0070C0"/>
                </a:solidFill>
              </a:rPr>
              <a:t>36,58’i</a:t>
            </a:r>
            <a:r>
              <a:rPr lang="tr-TR" sz="2800" b="1" dirty="0" smtClean="0">
                <a:solidFill>
                  <a:srgbClr val="FF0000"/>
                </a:solidFill>
              </a:rPr>
              <a:t> yerli </a:t>
            </a:r>
            <a:r>
              <a:rPr lang="tr-TR" sz="2800" b="1" dirty="0">
                <a:solidFill>
                  <a:srgbClr val="FF0000"/>
                </a:solidFill>
              </a:rPr>
              <a:t>ırk; </a:t>
            </a:r>
            <a:r>
              <a:rPr lang="tr-TR" sz="2800" b="1" dirty="0" smtClean="0">
                <a:solidFill>
                  <a:srgbClr val="FF0000"/>
                </a:solidFill>
              </a:rPr>
              <a:t>                      % </a:t>
            </a:r>
            <a:r>
              <a:rPr lang="tr-TR" sz="2800" b="1" dirty="0" smtClean="0">
                <a:solidFill>
                  <a:srgbClr val="0070C0"/>
                </a:solidFill>
              </a:rPr>
              <a:t>10,06’sı</a:t>
            </a:r>
            <a:r>
              <a:rPr lang="tr-TR" sz="2800" b="1" dirty="0" smtClean="0">
                <a:solidFill>
                  <a:srgbClr val="FF0000"/>
                </a:solidFill>
              </a:rPr>
              <a:t> </a:t>
            </a:r>
            <a:r>
              <a:rPr lang="tr-TR" sz="2800" b="1" dirty="0">
                <a:solidFill>
                  <a:srgbClr val="FF0000"/>
                </a:solidFill>
              </a:rPr>
              <a:t>yerli </a:t>
            </a:r>
            <a:r>
              <a:rPr lang="tr-TR" sz="2800" b="1" dirty="0" smtClean="0">
                <a:solidFill>
                  <a:srgbClr val="FF0000"/>
                </a:solidFill>
              </a:rPr>
              <a:t>ırk, </a:t>
            </a:r>
          </a:p>
          <a:p>
            <a:pPr algn="just">
              <a:lnSpc>
                <a:spcPct val="150000"/>
              </a:lnSpc>
            </a:pPr>
            <a:r>
              <a:rPr lang="tr-TR" sz="2800" b="1" dirty="0" smtClean="0">
                <a:solidFill>
                  <a:srgbClr val="FF0000"/>
                </a:solidFill>
              </a:rPr>
              <a:t>Hayvan ıslah çalışmalarının sonunda</a:t>
            </a:r>
          </a:p>
          <a:p>
            <a:pPr algn="just">
              <a:lnSpc>
                <a:spcPct val="150000"/>
              </a:lnSpc>
            </a:pPr>
            <a:r>
              <a:rPr lang="tr-TR" sz="2800" b="1" dirty="0" smtClean="0">
                <a:solidFill>
                  <a:srgbClr val="FF0000"/>
                </a:solidFill>
              </a:rPr>
              <a:t>Kültür ırkı sığır oranı artmıştır.</a:t>
            </a:r>
            <a:endParaRPr lang="tr-TR" sz="2800" dirty="0">
              <a:solidFill>
                <a:srgbClr val="FF0000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4236766" y="975529"/>
            <a:ext cx="11689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sz="3200" b="1" dirty="0" smtClean="0">
                <a:solidFill>
                  <a:srgbClr val="00B050"/>
                </a:solidFill>
              </a:rPr>
              <a:t>ISLAH</a:t>
            </a:r>
            <a:endParaRPr lang="tr-TR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26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86122" y="171659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444401" y="167044"/>
            <a:ext cx="255198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800" b="1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Verdana" pitchFamily="34" charset="0"/>
                <a:cs typeface="Arial" pitchFamily="34" charset="0"/>
              </a:rPr>
              <a:t>  </a:t>
            </a:r>
            <a:endParaRPr kumimoji="0" lang="tr-TR" sz="23400" b="1" i="0" u="none" strike="noStrike" cap="none" normalizeH="0" baseline="0" dirty="0" smtClean="0">
              <a:ln>
                <a:noFill/>
              </a:ln>
              <a:solidFill>
                <a:srgbClr val="444444"/>
              </a:solidFill>
              <a:effectLst/>
              <a:latin typeface="Verdana" pitchFamily="34" charset="0"/>
              <a:cs typeface="Arial" pitchFamily="34" charset="0"/>
            </a:endParaRPr>
          </a:p>
        </p:txBody>
      </p:sp>
      <p:pic>
        <p:nvPicPr>
          <p:cNvPr id="7170" name="Picture 2" descr="http://www.zmo.org.tr/resimler/ekler/b6ffdf474b2221a_e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2" y="1130122"/>
            <a:ext cx="8936075" cy="572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2699792" y="633324"/>
            <a:ext cx="3427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/>
              <a:t>Türkiye’nin hayvan varlığı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4131201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475656" y="402492"/>
            <a:ext cx="728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solidFill>
                  <a:srgbClr val="002060"/>
                </a:solidFill>
              </a:rPr>
              <a:t>TÜRKİYE’DE BÜYÜKBAŞ VE KÜÇÜKBAŞ HAYVANCILIK</a:t>
            </a:r>
            <a:endParaRPr lang="tr-TR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pc\Desktop\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" y="0"/>
            <a:ext cx="1266650" cy="12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106286"/>
              </p:ext>
            </p:extLst>
          </p:nvPr>
        </p:nvGraphicFramePr>
        <p:xfrm>
          <a:off x="323527" y="1266654"/>
          <a:ext cx="8640961" cy="51146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6628"/>
                <a:gridCol w="1441936"/>
                <a:gridCol w="1313744"/>
                <a:gridCol w="1280059"/>
                <a:gridCol w="1212322"/>
                <a:gridCol w="1626272"/>
              </a:tblGrid>
              <a:tr h="3653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 </a:t>
                      </a:r>
                      <a:endParaRPr lang="tr-T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Kırmızı et üretimi (ton) </a:t>
                      </a:r>
                      <a:endParaRPr lang="tr-T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653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YILLAR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Sığır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Koyun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Keçi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Manda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Toplam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  <a:tr h="3653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2010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618.584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135.687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23.060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3.387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780.718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  <a:tr h="3653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2011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644.906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107.076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23.318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1.615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776.915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  <a:tr h="3653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2012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799.344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97.334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17.430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1.736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915.844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  <a:tr h="3653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2013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869.292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102.943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23.554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336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996.125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  <a:tr h="3653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2014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881.999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98.978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26.770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526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1.008.272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  <a:tr h="3653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2015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1.014.926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100.021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33.990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326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1.149.262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  <a:tr h="3653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2016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1.059.195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82.485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31.011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351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1.173.042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  <a:tr h="3653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2017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987.482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100.058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37.525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1.339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1.126.404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  <a:tr h="730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2017/2010 Değişim (%)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</a:rPr>
                        <a:t>59,6</a:t>
                      </a:r>
                      <a:endParaRPr lang="tr-TR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</a:rPr>
                        <a:t>-26,3</a:t>
                      </a:r>
                      <a:endParaRPr lang="tr-TR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</a:rPr>
                        <a:t>62,7</a:t>
                      </a:r>
                      <a:endParaRPr lang="tr-TR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</a:rPr>
                        <a:t>-60,5</a:t>
                      </a:r>
                      <a:endParaRPr lang="tr-TR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</a:rPr>
                        <a:t>44,3</a:t>
                      </a:r>
                      <a:endParaRPr lang="tr-TR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  <a:tr h="730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2017/2010 Değişim (ton)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368.898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-35.629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14.465</a:t>
                      </a:r>
                      <a:endParaRPr lang="tr-T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-2.048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345.685</a:t>
                      </a:r>
                      <a:endParaRPr lang="tr-T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13" marR="36713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1201750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2104</TotalTime>
  <Words>2521</Words>
  <Application>Microsoft Office PowerPoint</Application>
  <PresentationFormat>Ekran Gösterisi (4:3)</PresentationFormat>
  <Paragraphs>804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36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Şevket Kurt</dc:creator>
  <cp:lastModifiedBy>pc</cp:lastModifiedBy>
  <cp:revision>320</cp:revision>
  <dcterms:created xsi:type="dcterms:W3CDTF">2013-09-11T11:37:03Z</dcterms:created>
  <dcterms:modified xsi:type="dcterms:W3CDTF">2019-04-07T08:41:31Z</dcterms:modified>
</cp:coreProperties>
</file>